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2" r:id="rId5"/>
    <p:sldId id="276" r:id="rId6"/>
    <p:sldId id="278" r:id="rId7"/>
    <p:sldId id="266" r:id="rId8"/>
    <p:sldId id="267" r:id="rId9"/>
    <p:sldId id="263" r:id="rId10"/>
    <p:sldId id="279" r:id="rId11"/>
    <p:sldId id="264" r:id="rId12"/>
    <p:sldId id="280" r:id="rId13"/>
    <p:sldId id="273" r:id="rId14"/>
    <p:sldId id="281" r:id="rId15"/>
    <p:sldId id="270" r:id="rId16"/>
    <p:sldId id="271" r:id="rId17"/>
    <p:sldId id="269" r:id="rId18"/>
    <p:sldId id="265" r:id="rId19"/>
    <p:sldId id="261"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85871-A307-4F66-A4CD-832DFBECF179}" v="2061" dt="2023-08-16T14:10:38.8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73CA19-A349-5EE0-1A17-D67EC3942152}"/>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6565271-465D-4453-7E74-381C2329C2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B049051-E4F6-700B-0EE9-C929F4C37960}"/>
              </a:ext>
            </a:extLst>
          </p:cNvPr>
          <p:cNvSpPr>
            <a:spLocks noGrp="1"/>
          </p:cNvSpPr>
          <p:nvPr>
            <p:ph type="dt" sz="half" idx="10"/>
          </p:nvPr>
        </p:nvSpPr>
        <p:spPr/>
        <p:txBody>
          <a:bodyPr/>
          <a:lstStyle/>
          <a:p>
            <a:fld id="{4C078382-4744-46FA-B168-29CA0F31CA30}" type="datetimeFigureOut">
              <a:rPr lang="sv-SE" smtClean="0"/>
              <a:t>2023-09-04</a:t>
            </a:fld>
            <a:endParaRPr lang="sv-SE"/>
          </a:p>
        </p:txBody>
      </p:sp>
      <p:sp>
        <p:nvSpPr>
          <p:cNvPr id="5" name="Platshållare för sidfot 4">
            <a:extLst>
              <a:ext uri="{FF2B5EF4-FFF2-40B4-BE49-F238E27FC236}">
                <a16:creationId xmlns:a16="http://schemas.microsoft.com/office/drawing/2014/main" id="{12E63879-013D-641F-C491-C89AFDCA5CE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30CDACA-C897-721E-77B8-C598263297DB}"/>
              </a:ext>
            </a:extLst>
          </p:cNvPr>
          <p:cNvSpPr>
            <a:spLocks noGrp="1"/>
          </p:cNvSpPr>
          <p:nvPr>
            <p:ph type="sldNum" sz="quarter" idx="12"/>
          </p:nvPr>
        </p:nvSpPr>
        <p:spPr/>
        <p:txBody>
          <a:bodyPr/>
          <a:lstStyle/>
          <a:p>
            <a:fld id="{C349BEED-C711-4D7C-8C35-D3FAA1A7E2DC}" type="slidenum">
              <a:rPr lang="sv-SE" smtClean="0"/>
              <a:t>‹#›</a:t>
            </a:fld>
            <a:endParaRPr lang="sv-SE"/>
          </a:p>
        </p:txBody>
      </p:sp>
    </p:spTree>
    <p:extLst>
      <p:ext uri="{BB962C8B-B14F-4D97-AF65-F5344CB8AC3E}">
        <p14:creationId xmlns:p14="http://schemas.microsoft.com/office/powerpoint/2010/main" val="134010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C2C72B-A4AD-499D-5FBE-3B84CDE43E1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717F9E9-5FDF-FF65-7D8B-6FF673914CE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BAE534A-2684-4BC8-0967-658AADAA4BE8}"/>
              </a:ext>
            </a:extLst>
          </p:cNvPr>
          <p:cNvSpPr>
            <a:spLocks noGrp="1"/>
          </p:cNvSpPr>
          <p:nvPr>
            <p:ph type="dt" sz="half" idx="10"/>
          </p:nvPr>
        </p:nvSpPr>
        <p:spPr/>
        <p:txBody>
          <a:bodyPr/>
          <a:lstStyle/>
          <a:p>
            <a:fld id="{4C078382-4744-46FA-B168-29CA0F31CA30}" type="datetimeFigureOut">
              <a:rPr lang="sv-SE" smtClean="0"/>
              <a:t>2023-09-04</a:t>
            </a:fld>
            <a:endParaRPr lang="sv-SE"/>
          </a:p>
        </p:txBody>
      </p:sp>
      <p:sp>
        <p:nvSpPr>
          <p:cNvPr id="5" name="Platshållare för sidfot 4">
            <a:extLst>
              <a:ext uri="{FF2B5EF4-FFF2-40B4-BE49-F238E27FC236}">
                <a16:creationId xmlns:a16="http://schemas.microsoft.com/office/drawing/2014/main" id="{4C47450E-F156-01D1-4F30-48CF551C9E0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65925CE-80B3-E88E-44B9-55209DA16B8C}"/>
              </a:ext>
            </a:extLst>
          </p:cNvPr>
          <p:cNvSpPr>
            <a:spLocks noGrp="1"/>
          </p:cNvSpPr>
          <p:nvPr>
            <p:ph type="sldNum" sz="quarter" idx="12"/>
          </p:nvPr>
        </p:nvSpPr>
        <p:spPr/>
        <p:txBody>
          <a:bodyPr/>
          <a:lstStyle/>
          <a:p>
            <a:fld id="{C349BEED-C711-4D7C-8C35-D3FAA1A7E2DC}" type="slidenum">
              <a:rPr lang="sv-SE" smtClean="0"/>
              <a:t>‹#›</a:t>
            </a:fld>
            <a:endParaRPr lang="sv-SE"/>
          </a:p>
        </p:txBody>
      </p:sp>
    </p:spTree>
    <p:extLst>
      <p:ext uri="{BB962C8B-B14F-4D97-AF65-F5344CB8AC3E}">
        <p14:creationId xmlns:p14="http://schemas.microsoft.com/office/powerpoint/2010/main" val="1784589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354A4AE-91CF-0974-AB7A-30ECFB01C15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3A3A57F-5FD1-5493-297C-42C579CC53F1}"/>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3D8A391-BA08-23E9-0D55-1C15B57F7DFE}"/>
              </a:ext>
            </a:extLst>
          </p:cNvPr>
          <p:cNvSpPr>
            <a:spLocks noGrp="1"/>
          </p:cNvSpPr>
          <p:nvPr>
            <p:ph type="dt" sz="half" idx="10"/>
          </p:nvPr>
        </p:nvSpPr>
        <p:spPr/>
        <p:txBody>
          <a:bodyPr/>
          <a:lstStyle/>
          <a:p>
            <a:fld id="{4C078382-4744-46FA-B168-29CA0F31CA30}" type="datetimeFigureOut">
              <a:rPr lang="sv-SE" smtClean="0"/>
              <a:t>2023-09-04</a:t>
            </a:fld>
            <a:endParaRPr lang="sv-SE"/>
          </a:p>
        </p:txBody>
      </p:sp>
      <p:sp>
        <p:nvSpPr>
          <p:cNvPr id="5" name="Platshållare för sidfot 4">
            <a:extLst>
              <a:ext uri="{FF2B5EF4-FFF2-40B4-BE49-F238E27FC236}">
                <a16:creationId xmlns:a16="http://schemas.microsoft.com/office/drawing/2014/main" id="{3BAE0CF2-7167-ACA6-05EB-5046597183F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0745CE7-EDA4-0228-D40F-850CD76AD532}"/>
              </a:ext>
            </a:extLst>
          </p:cNvPr>
          <p:cNvSpPr>
            <a:spLocks noGrp="1"/>
          </p:cNvSpPr>
          <p:nvPr>
            <p:ph type="sldNum" sz="quarter" idx="12"/>
          </p:nvPr>
        </p:nvSpPr>
        <p:spPr/>
        <p:txBody>
          <a:bodyPr/>
          <a:lstStyle/>
          <a:p>
            <a:fld id="{C349BEED-C711-4D7C-8C35-D3FAA1A7E2DC}" type="slidenum">
              <a:rPr lang="sv-SE" smtClean="0"/>
              <a:t>‹#›</a:t>
            </a:fld>
            <a:endParaRPr lang="sv-SE"/>
          </a:p>
        </p:txBody>
      </p:sp>
    </p:spTree>
    <p:extLst>
      <p:ext uri="{BB962C8B-B14F-4D97-AF65-F5344CB8AC3E}">
        <p14:creationId xmlns:p14="http://schemas.microsoft.com/office/powerpoint/2010/main" val="4034528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864AB9-274A-0B3B-60CB-55B8B893E51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7DF9F66-38BF-36D5-F713-E7C7E772B2A9}"/>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D3FE56E-0C8A-4962-E3EF-A5B33DC18DB9}"/>
              </a:ext>
            </a:extLst>
          </p:cNvPr>
          <p:cNvSpPr>
            <a:spLocks noGrp="1"/>
          </p:cNvSpPr>
          <p:nvPr>
            <p:ph type="dt" sz="half" idx="10"/>
          </p:nvPr>
        </p:nvSpPr>
        <p:spPr/>
        <p:txBody>
          <a:bodyPr/>
          <a:lstStyle/>
          <a:p>
            <a:fld id="{4C078382-4744-46FA-B168-29CA0F31CA30}" type="datetimeFigureOut">
              <a:rPr lang="sv-SE" smtClean="0"/>
              <a:t>2023-09-04</a:t>
            </a:fld>
            <a:endParaRPr lang="sv-SE"/>
          </a:p>
        </p:txBody>
      </p:sp>
      <p:sp>
        <p:nvSpPr>
          <p:cNvPr id="5" name="Platshållare för sidfot 4">
            <a:extLst>
              <a:ext uri="{FF2B5EF4-FFF2-40B4-BE49-F238E27FC236}">
                <a16:creationId xmlns:a16="http://schemas.microsoft.com/office/drawing/2014/main" id="{74F9F55F-EA0D-ECAF-FE67-A79AB09F85B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E02FF9D-4BE5-1A3B-DC99-95B9360777BB}"/>
              </a:ext>
            </a:extLst>
          </p:cNvPr>
          <p:cNvSpPr>
            <a:spLocks noGrp="1"/>
          </p:cNvSpPr>
          <p:nvPr>
            <p:ph type="sldNum" sz="quarter" idx="12"/>
          </p:nvPr>
        </p:nvSpPr>
        <p:spPr/>
        <p:txBody>
          <a:bodyPr/>
          <a:lstStyle/>
          <a:p>
            <a:fld id="{C349BEED-C711-4D7C-8C35-D3FAA1A7E2DC}" type="slidenum">
              <a:rPr lang="sv-SE" smtClean="0"/>
              <a:t>‹#›</a:t>
            </a:fld>
            <a:endParaRPr lang="sv-SE"/>
          </a:p>
        </p:txBody>
      </p:sp>
    </p:spTree>
    <p:extLst>
      <p:ext uri="{BB962C8B-B14F-4D97-AF65-F5344CB8AC3E}">
        <p14:creationId xmlns:p14="http://schemas.microsoft.com/office/powerpoint/2010/main" val="326503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BA8DAA-FCDD-6796-6526-10557C19AE1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C3685E2-3EF2-DAE0-CB70-B9C33FBB84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B4D0A65-895B-73AC-E52F-8DFAA0F9E3A9}"/>
              </a:ext>
            </a:extLst>
          </p:cNvPr>
          <p:cNvSpPr>
            <a:spLocks noGrp="1"/>
          </p:cNvSpPr>
          <p:nvPr>
            <p:ph type="dt" sz="half" idx="10"/>
          </p:nvPr>
        </p:nvSpPr>
        <p:spPr/>
        <p:txBody>
          <a:bodyPr/>
          <a:lstStyle/>
          <a:p>
            <a:fld id="{4C078382-4744-46FA-B168-29CA0F31CA30}" type="datetimeFigureOut">
              <a:rPr lang="sv-SE" smtClean="0"/>
              <a:t>2023-09-04</a:t>
            </a:fld>
            <a:endParaRPr lang="sv-SE"/>
          </a:p>
        </p:txBody>
      </p:sp>
      <p:sp>
        <p:nvSpPr>
          <p:cNvPr id="5" name="Platshållare för sidfot 4">
            <a:extLst>
              <a:ext uri="{FF2B5EF4-FFF2-40B4-BE49-F238E27FC236}">
                <a16:creationId xmlns:a16="http://schemas.microsoft.com/office/drawing/2014/main" id="{5494999C-3C79-40FD-567D-EDBE1B8188A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619C13B-6A25-4964-3A44-E62EA57E231D}"/>
              </a:ext>
            </a:extLst>
          </p:cNvPr>
          <p:cNvSpPr>
            <a:spLocks noGrp="1"/>
          </p:cNvSpPr>
          <p:nvPr>
            <p:ph type="sldNum" sz="quarter" idx="12"/>
          </p:nvPr>
        </p:nvSpPr>
        <p:spPr/>
        <p:txBody>
          <a:bodyPr/>
          <a:lstStyle/>
          <a:p>
            <a:fld id="{C349BEED-C711-4D7C-8C35-D3FAA1A7E2DC}" type="slidenum">
              <a:rPr lang="sv-SE" smtClean="0"/>
              <a:t>‹#›</a:t>
            </a:fld>
            <a:endParaRPr lang="sv-SE"/>
          </a:p>
        </p:txBody>
      </p:sp>
    </p:spTree>
    <p:extLst>
      <p:ext uri="{BB962C8B-B14F-4D97-AF65-F5344CB8AC3E}">
        <p14:creationId xmlns:p14="http://schemas.microsoft.com/office/powerpoint/2010/main" val="2815826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D707D3-68AE-C754-6DE4-5422EF8BC1C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0CD98CD-D951-0D9C-55D6-E897D10C26E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3095D2C-A8B9-8423-EC7B-81451F99FFE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5E02126-265E-678A-CBE0-DF5FAA96DB5E}"/>
              </a:ext>
            </a:extLst>
          </p:cNvPr>
          <p:cNvSpPr>
            <a:spLocks noGrp="1"/>
          </p:cNvSpPr>
          <p:nvPr>
            <p:ph type="dt" sz="half" idx="10"/>
          </p:nvPr>
        </p:nvSpPr>
        <p:spPr/>
        <p:txBody>
          <a:bodyPr/>
          <a:lstStyle/>
          <a:p>
            <a:fld id="{4C078382-4744-46FA-B168-29CA0F31CA30}" type="datetimeFigureOut">
              <a:rPr lang="sv-SE" smtClean="0"/>
              <a:t>2023-09-04</a:t>
            </a:fld>
            <a:endParaRPr lang="sv-SE"/>
          </a:p>
        </p:txBody>
      </p:sp>
      <p:sp>
        <p:nvSpPr>
          <p:cNvPr id="6" name="Platshållare för sidfot 5">
            <a:extLst>
              <a:ext uri="{FF2B5EF4-FFF2-40B4-BE49-F238E27FC236}">
                <a16:creationId xmlns:a16="http://schemas.microsoft.com/office/drawing/2014/main" id="{81A021DA-08CE-C927-DB8A-E92093E71C6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8B2DA26-9D05-7E2A-9EE4-801FA849B5DA}"/>
              </a:ext>
            </a:extLst>
          </p:cNvPr>
          <p:cNvSpPr>
            <a:spLocks noGrp="1"/>
          </p:cNvSpPr>
          <p:nvPr>
            <p:ph type="sldNum" sz="quarter" idx="12"/>
          </p:nvPr>
        </p:nvSpPr>
        <p:spPr/>
        <p:txBody>
          <a:bodyPr/>
          <a:lstStyle/>
          <a:p>
            <a:fld id="{C349BEED-C711-4D7C-8C35-D3FAA1A7E2DC}" type="slidenum">
              <a:rPr lang="sv-SE" smtClean="0"/>
              <a:t>‹#›</a:t>
            </a:fld>
            <a:endParaRPr lang="sv-SE"/>
          </a:p>
        </p:txBody>
      </p:sp>
    </p:spTree>
    <p:extLst>
      <p:ext uri="{BB962C8B-B14F-4D97-AF65-F5344CB8AC3E}">
        <p14:creationId xmlns:p14="http://schemas.microsoft.com/office/powerpoint/2010/main" val="54067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86269E-6902-1AE1-B90F-44028A42EFB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9245953-4624-FAD1-FE22-F6D9022518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77B7395-32AE-595D-AC15-7D61C3F3433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0F0A10E-C5AE-213A-84EE-FA71ABBEFA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0F43340-8BC4-A7ED-EFC5-FC9AE88E0A6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B91AD65-74C7-B85D-F4E6-C737AD7CECEA}"/>
              </a:ext>
            </a:extLst>
          </p:cNvPr>
          <p:cNvSpPr>
            <a:spLocks noGrp="1"/>
          </p:cNvSpPr>
          <p:nvPr>
            <p:ph type="dt" sz="half" idx="10"/>
          </p:nvPr>
        </p:nvSpPr>
        <p:spPr/>
        <p:txBody>
          <a:bodyPr/>
          <a:lstStyle/>
          <a:p>
            <a:fld id="{4C078382-4744-46FA-B168-29CA0F31CA30}" type="datetimeFigureOut">
              <a:rPr lang="sv-SE" smtClean="0"/>
              <a:t>2023-09-04</a:t>
            </a:fld>
            <a:endParaRPr lang="sv-SE"/>
          </a:p>
        </p:txBody>
      </p:sp>
      <p:sp>
        <p:nvSpPr>
          <p:cNvPr id="8" name="Platshållare för sidfot 7">
            <a:extLst>
              <a:ext uri="{FF2B5EF4-FFF2-40B4-BE49-F238E27FC236}">
                <a16:creationId xmlns:a16="http://schemas.microsoft.com/office/drawing/2014/main" id="{B6F340B4-A0DF-0FB3-B8F2-655A404C3A8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2CCB9C9-0765-A4C7-BA2E-5D29239CEBBE}"/>
              </a:ext>
            </a:extLst>
          </p:cNvPr>
          <p:cNvSpPr>
            <a:spLocks noGrp="1"/>
          </p:cNvSpPr>
          <p:nvPr>
            <p:ph type="sldNum" sz="quarter" idx="12"/>
          </p:nvPr>
        </p:nvSpPr>
        <p:spPr/>
        <p:txBody>
          <a:bodyPr/>
          <a:lstStyle/>
          <a:p>
            <a:fld id="{C349BEED-C711-4D7C-8C35-D3FAA1A7E2DC}" type="slidenum">
              <a:rPr lang="sv-SE" smtClean="0"/>
              <a:t>‹#›</a:t>
            </a:fld>
            <a:endParaRPr lang="sv-SE"/>
          </a:p>
        </p:txBody>
      </p:sp>
    </p:spTree>
    <p:extLst>
      <p:ext uri="{BB962C8B-B14F-4D97-AF65-F5344CB8AC3E}">
        <p14:creationId xmlns:p14="http://schemas.microsoft.com/office/powerpoint/2010/main" val="186308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32BF4D-C910-AEE4-6DA2-B2C931CFE06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6AC32675-DDCD-93A4-CD42-FEA18383D941}"/>
              </a:ext>
            </a:extLst>
          </p:cNvPr>
          <p:cNvSpPr>
            <a:spLocks noGrp="1"/>
          </p:cNvSpPr>
          <p:nvPr>
            <p:ph type="dt" sz="half" idx="10"/>
          </p:nvPr>
        </p:nvSpPr>
        <p:spPr/>
        <p:txBody>
          <a:bodyPr/>
          <a:lstStyle/>
          <a:p>
            <a:fld id="{4C078382-4744-46FA-B168-29CA0F31CA30}" type="datetimeFigureOut">
              <a:rPr lang="sv-SE" smtClean="0"/>
              <a:t>2023-09-04</a:t>
            </a:fld>
            <a:endParaRPr lang="sv-SE"/>
          </a:p>
        </p:txBody>
      </p:sp>
      <p:sp>
        <p:nvSpPr>
          <p:cNvPr id="4" name="Platshållare för sidfot 3">
            <a:extLst>
              <a:ext uri="{FF2B5EF4-FFF2-40B4-BE49-F238E27FC236}">
                <a16:creationId xmlns:a16="http://schemas.microsoft.com/office/drawing/2014/main" id="{68474D50-A1CC-543E-FFEC-79808CF66A1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B0605BC-D3AD-3299-6472-9B92AC5EAAC3}"/>
              </a:ext>
            </a:extLst>
          </p:cNvPr>
          <p:cNvSpPr>
            <a:spLocks noGrp="1"/>
          </p:cNvSpPr>
          <p:nvPr>
            <p:ph type="sldNum" sz="quarter" idx="12"/>
          </p:nvPr>
        </p:nvSpPr>
        <p:spPr/>
        <p:txBody>
          <a:bodyPr/>
          <a:lstStyle/>
          <a:p>
            <a:fld id="{C349BEED-C711-4D7C-8C35-D3FAA1A7E2DC}" type="slidenum">
              <a:rPr lang="sv-SE" smtClean="0"/>
              <a:t>‹#›</a:t>
            </a:fld>
            <a:endParaRPr lang="sv-SE"/>
          </a:p>
        </p:txBody>
      </p:sp>
    </p:spTree>
    <p:extLst>
      <p:ext uri="{BB962C8B-B14F-4D97-AF65-F5344CB8AC3E}">
        <p14:creationId xmlns:p14="http://schemas.microsoft.com/office/powerpoint/2010/main" val="332992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C32A710-FE3A-0EE5-50F4-36E1E624697B}"/>
              </a:ext>
            </a:extLst>
          </p:cNvPr>
          <p:cNvSpPr>
            <a:spLocks noGrp="1"/>
          </p:cNvSpPr>
          <p:nvPr>
            <p:ph type="dt" sz="half" idx="10"/>
          </p:nvPr>
        </p:nvSpPr>
        <p:spPr/>
        <p:txBody>
          <a:bodyPr/>
          <a:lstStyle/>
          <a:p>
            <a:fld id="{4C078382-4744-46FA-B168-29CA0F31CA30}" type="datetimeFigureOut">
              <a:rPr lang="sv-SE" smtClean="0"/>
              <a:t>2023-09-04</a:t>
            </a:fld>
            <a:endParaRPr lang="sv-SE"/>
          </a:p>
        </p:txBody>
      </p:sp>
      <p:sp>
        <p:nvSpPr>
          <p:cNvPr id="3" name="Platshållare för sidfot 2">
            <a:extLst>
              <a:ext uri="{FF2B5EF4-FFF2-40B4-BE49-F238E27FC236}">
                <a16:creationId xmlns:a16="http://schemas.microsoft.com/office/drawing/2014/main" id="{45A0EC85-C099-39B3-0832-CF8CE95D128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E67EC2F-821A-ACCD-FDDB-A7763955D113}"/>
              </a:ext>
            </a:extLst>
          </p:cNvPr>
          <p:cNvSpPr>
            <a:spLocks noGrp="1"/>
          </p:cNvSpPr>
          <p:nvPr>
            <p:ph type="sldNum" sz="quarter" idx="12"/>
          </p:nvPr>
        </p:nvSpPr>
        <p:spPr/>
        <p:txBody>
          <a:bodyPr/>
          <a:lstStyle/>
          <a:p>
            <a:fld id="{C349BEED-C711-4D7C-8C35-D3FAA1A7E2DC}" type="slidenum">
              <a:rPr lang="sv-SE" smtClean="0"/>
              <a:t>‹#›</a:t>
            </a:fld>
            <a:endParaRPr lang="sv-SE"/>
          </a:p>
        </p:txBody>
      </p:sp>
    </p:spTree>
    <p:extLst>
      <p:ext uri="{BB962C8B-B14F-4D97-AF65-F5344CB8AC3E}">
        <p14:creationId xmlns:p14="http://schemas.microsoft.com/office/powerpoint/2010/main" val="994033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2399B0-73F0-9202-B0D8-7CFACFBE6AD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993602D-B43A-F871-0EAD-47C655D12C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94E57756-48C7-344B-67FB-857529765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31F22AC-A667-1C86-6324-8E4653D5D2B7}"/>
              </a:ext>
            </a:extLst>
          </p:cNvPr>
          <p:cNvSpPr>
            <a:spLocks noGrp="1"/>
          </p:cNvSpPr>
          <p:nvPr>
            <p:ph type="dt" sz="half" idx="10"/>
          </p:nvPr>
        </p:nvSpPr>
        <p:spPr/>
        <p:txBody>
          <a:bodyPr/>
          <a:lstStyle/>
          <a:p>
            <a:fld id="{4C078382-4744-46FA-B168-29CA0F31CA30}" type="datetimeFigureOut">
              <a:rPr lang="sv-SE" smtClean="0"/>
              <a:t>2023-09-04</a:t>
            </a:fld>
            <a:endParaRPr lang="sv-SE"/>
          </a:p>
        </p:txBody>
      </p:sp>
      <p:sp>
        <p:nvSpPr>
          <p:cNvPr id="6" name="Platshållare för sidfot 5">
            <a:extLst>
              <a:ext uri="{FF2B5EF4-FFF2-40B4-BE49-F238E27FC236}">
                <a16:creationId xmlns:a16="http://schemas.microsoft.com/office/drawing/2014/main" id="{144CEFBF-8735-C8F9-EBF2-6E364859BD5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87B8E84-58B1-E403-DB24-B2A14353250E}"/>
              </a:ext>
            </a:extLst>
          </p:cNvPr>
          <p:cNvSpPr>
            <a:spLocks noGrp="1"/>
          </p:cNvSpPr>
          <p:nvPr>
            <p:ph type="sldNum" sz="quarter" idx="12"/>
          </p:nvPr>
        </p:nvSpPr>
        <p:spPr/>
        <p:txBody>
          <a:bodyPr/>
          <a:lstStyle/>
          <a:p>
            <a:fld id="{C349BEED-C711-4D7C-8C35-D3FAA1A7E2DC}" type="slidenum">
              <a:rPr lang="sv-SE" smtClean="0"/>
              <a:t>‹#›</a:t>
            </a:fld>
            <a:endParaRPr lang="sv-SE"/>
          </a:p>
        </p:txBody>
      </p:sp>
    </p:spTree>
    <p:extLst>
      <p:ext uri="{BB962C8B-B14F-4D97-AF65-F5344CB8AC3E}">
        <p14:creationId xmlns:p14="http://schemas.microsoft.com/office/powerpoint/2010/main" val="2476880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F293B7-6821-14A9-8BA2-24CF11B489F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BA18FB43-DD94-B9F1-ED0D-D3EBA94AA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67E9167-CEA7-AE78-5C37-A1BA45064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A643852-DCEA-E5C5-5ED6-E5CAE02611A7}"/>
              </a:ext>
            </a:extLst>
          </p:cNvPr>
          <p:cNvSpPr>
            <a:spLocks noGrp="1"/>
          </p:cNvSpPr>
          <p:nvPr>
            <p:ph type="dt" sz="half" idx="10"/>
          </p:nvPr>
        </p:nvSpPr>
        <p:spPr/>
        <p:txBody>
          <a:bodyPr/>
          <a:lstStyle/>
          <a:p>
            <a:fld id="{4C078382-4744-46FA-B168-29CA0F31CA30}" type="datetimeFigureOut">
              <a:rPr lang="sv-SE" smtClean="0"/>
              <a:t>2023-09-04</a:t>
            </a:fld>
            <a:endParaRPr lang="sv-SE"/>
          </a:p>
        </p:txBody>
      </p:sp>
      <p:sp>
        <p:nvSpPr>
          <p:cNvPr id="6" name="Platshållare för sidfot 5">
            <a:extLst>
              <a:ext uri="{FF2B5EF4-FFF2-40B4-BE49-F238E27FC236}">
                <a16:creationId xmlns:a16="http://schemas.microsoft.com/office/drawing/2014/main" id="{1DC036BB-DEE1-949F-864A-0DCC7B2DC6C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E892DC1-DE75-FB9D-4980-6759C2968829}"/>
              </a:ext>
            </a:extLst>
          </p:cNvPr>
          <p:cNvSpPr>
            <a:spLocks noGrp="1"/>
          </p:cNvSpPr>
          <p:nvPr>
            <p:ph type="sldNum" sz="quarter" idx="12"/>
          </p:nvPr>
        </p:nvSpPr>
        <p:spPr/>
        <p:txBody>
          <a:bodyPr/>
          <a:lstStyle/>
          <a:p>
            <a:fld id="{C349BEED-C711-4D7C-8C35-D3FAA1A7E2DC}" type="slidenum">
              <a:rPr lang="sv-SE" smtClean="0"/>
              <a:t>‹#›</a:t>
            </a:fld>
            <a:endParaRPr lang="sv-SE"/>
          </a:p>
        </p:txBody>
      </p:sp>
    </p:spTree>
    <p:extLst>
      <p:ext uri="{BB962C8B-B14F-4D97-AF65-F5344CB8AC3E}">
        <p14:creationId xmlns:p14="http://schemas.microsoft.com/office/powerpoint/2010/main" val="31962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FDCCE48-F454-6CD2-00C7-20DF3B7151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CAE3D61-4AD5-71D3-FA3F-5FCC0BC85C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ECE48D1-6243-F48B-70B7-40816CA59D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078382-4744-46FA-B168-29CA0F31CA30}" type="datetimeFigureOut">
              <a:rPr lang="sv-SE" smtClean="0"/>
              <a:t>2023-09-04</a:t>
            </a:fld>
            <a:endParaRPr lang="sv-SE"/>
          </a:p>
        </p:txBody>
      </p:sp>
      <p:sp>
        <p:nvSpPr>
          <p:cNvPr id="5" name="Platshållare för sidfot 4">
            <a:extLst>
              <a:ext uri="{FF2B5EF4-FFF2-40B4-BE49-F238E27FC236}">
                <a16:creationId xmlns:a16="http://schemas.microsoft.com/office/drawing/2014/main" id="{91F10497-D872-0980-C8FF-902FC13753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00C0D2BA-DB9F-4758-CFA9-15153B6E1B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9BEED-C711-4D7C-8C35-D3FAA1A7E2DC}" type="slidenum">
              <a:rPr lang="sv-SE" smtClean="0"/>
              <a:t>‹#›</a:t>
            </a:fld>
            <a:endParaRPr lang="sv-SE"/>
          </a:p>
        </p:txBody>
      </p:sp>
    </p:spTree>
    <p:extLst>
      <p:ext uri="{BB962C8B-B14F-4D97-AF65-F5344CB8AC3E}">
        <p14:creationId xmlns:p14="http://schemas.microsoft.com/office/powerpoint/2010/main" val="96964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0EDAB8-085F-873F-51C9-7572F94932AB}"/>
              </a:ext>
            </a:extLst>
          </p:cNvPr>
          <p:cNvSpPr>
            <a:spLocks noGrp="1"/>
          </p:cNvSpPr>
          <p:nvPr>
            <p:ph type="ctrTitle"/>
          </p:nvPr>
        </p:nvSpPr>
        <p:spPr>
          <a:xfrm>
            <a:off x="804173" y="2995550"/>
            <a:ext cx="7153275" cy="2387600"/>
          </a:xfrm>
        </p:spPr>
        <p:txBody>
          <a:bodyPr>
            <a:normAutofit fontScale="90000"/>
          </a:bodyPr>
          <a:lstStyle/>
          <a:p>
            <a:pPr algn="l"/>
            <a:r>
              <a:rPr lang="sv-SE" sz="4900" dirty="0">
                <a:latin typeface="Nunito" panose="00000500000000000000" pitchFamily="2" charset="0"/>
              </a:rPr>
              <a:t>Lärande för hållbar utveckling</a:t>
            </a:r>
            <a:br>
              <a:rPr lang="sv-SE" dirty="0">
                <a:latin typeface="Nunito" panose="00000500000000000000" pitchFamily="2" charset="0"/>
              </a:rPr>
            </a:br>
            <a:br>
              <a:rPr lang="sv-SE" dirty="0">
                <a:latin typeface="Nunito" panose="00000500000000000000" pitchFamily="2" charset="0"/>
              </a:rPr>
            </a:br>
            <a:r>
              <a:rPr lang="sv-SE" sz="2200" dirty="0">
                <a:latin typeface="Nunito" panose="00000500000000000000" pitchFamily="2" charset="0"/>
              </a:rPr>
              <a:t>- Utbildning har av FN pekats ut som ett av de viktigaste medlen för att nå en hållbar utveckling och har en central roll i Agenda 2030.</a:t>
            </a:r>
            <a:br>
              <a:rPr lang="sv-SE" sz="2200" dirty="0">
                <a:latin typeface="Nunito" panose="00000500000000000000" pitchFamily="2" charset="0"/>
              </a:rPr>
            </a:br>
            <a:br>
              <a:rPr lang="sv-SE" sz="2200" dirty="0">
                <a:latin typeface="Nunito" panose="00000500000000000000" pitchFamily="2" charset="0"/>
              </a:rPr>
            </a:br>
            <a:r>
              <a:rPr lang="sv-SE" sz="2200" dirty="0">
                <a:latin typeface="Nunito" panose="00000500000000000000" pitchFamily="2" charset="0"/>
              </a:rPr>
              <a:t>- Utbildning gör det möjligt att förstå de globala utmaningarna, </a:t>
            </a:r>
            <a:r>
              <a:rPr lang="sv-SE" sz="2200" b="0" i="0" u="none" strike="noStrike" baseline="0" dirty="0">
                <a:solidFill>
                  <a:srgbClr val="000000"/>
                </a:solidFill>
                <a:latin typeface="Nunito" panose="00000500000000000000" pitchFamily="2" charset="0"/>
              </a:rPr>
              <a:t>agendans innehåll och syfte och hur olika aktörer kan påverka utvecklingen.</a:t>
            </a:r>
            <a:br>
              <a:rPr lang="sv-SE" sz="2200" dirty="0">
                <a:latin typeface="Nunito" panose="00000500000000000000" pitchFamily="2" charset="0"/>
              </a:rPr>
            </a:br>
            <a:br>
              <a:rPr lang="sv-SE" sz="2200" dirty="0">
                <a:latin typeface="Nunito" panose="00000500000000000000" pitchFamily="2" charset="0"/>
              </a:rPr>
            </a:br>
            <a:r>
              <a:rPr lang="sv-SE" sz="2200" dirty="0">
                <a:latin typeface="Nunito" panose="00000500000000000000" pitchFamily="2" charset="0"/>
              </a:rPr>
              <a:t>- För genomförandet av delmål 4.7 och agenda 2030 som helhet ses elever och lärare som viktiga aktörer för genomförandet. </a:t>
            </a:r>
            <a:endParaRPr lang="sv-SE" sz="1600" dirty="0">
              <a:latin typeface="Nunito" panose="00000500000000000000" pitchFamily="2" charset="0"/>
            </a:endParaRPr>
          </a:p>
        </p:txBody>
      </p:sp>
      <p:pic>
        <p:nvPicPr>
          <p:cNvPr id="4" name="Bildobjekt 3">
            <a:extLst>
              <a:ext uri="{FF2B5EF4-FFF2-40B4-BE49-F238E27FC236}">
                <a16:creationId xmlns:a16="http://schemas.microsoft.com/office/drawing/2014/main" id="{778BF120-2231-517D-932C-377F3E185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555" y="711440"/>
            <a:ext cx="3355569" cy="5497419"/>
          </a:xfrm>
          <a:prstGeom prst="rect">
            <a:avLst/>
          </a:prstGeom>
        </p:spPr>
      </p:pic>
    </p:spTree>
    <p:extLst>
      <p:ext uri="{BB962C8B-B14F-4D97-AF65-F5344CB8AC3E}">
        <p14:creationId xmlns:p14="http://schemas.microsoft.com/office/powerpoint/2010/main" val="126634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0DAAC8A-D373-98BD-2222-A169F3FB86B4}"/>
              </a:ext>
            </a:extLst>
          </p:cNvPr>
          <p:cNvSpPr>
            <a:spLocks noGrp="1"/>
          </p:cNvSpPr>
          <p:nvPr>
            <p:ph idx="1"/>
          </p:nvPr>
        </p:nvSpPr>
        <p:spPr>
          <a:xfrm>
            <a:off x="838200" y="893470"/>
            <a:ext cx="10515600" cy="4351338"/>
          </a:xfrm>
        </p:spPr>
        <p:txBody>
          <a:bodyPr>
            <a:normAutofit/>
          </a:bodyPr>
          <a:lstStyle/>
          <a:p>
            <a:pPr marL="0" indent="0">
              <a:buNone/>
            </a:pPr>
            <a:r>
              <a:rPr lang="sv-SE" sz="4000" dirty="0"/>
              <a:t>Tid</a:t>
            </a:r>
          </a:p>
          <a:p>
            <a:pPr>
              <a:buFontTx/>
              <a:buChar char="-"/>
            </a:pPr>
            <a:r>
              <a:rPr lang="sv-SE" b="0" i="0" u="none" strike="noStrike" baseline="0" dirty="0">
                <a:solidFill>
                  <a:srgbClr val="000000"/>
                </a:solidFill>
                <a:latin typeface="Calibri Light" panose="020F0302020204030204" pitchFamily="34" charset="0"/>
              </a:rPr>
              <a:t>Mycket tid behövs </a:t>
            </a:r>
            <a:r>
              <a:rPr lang="sv-SE" dirty="0">
                <a:solidFill>
                  <a:srgbClr val="000000"/>
                </a:solidFill>
                <a:latin typeface="Calibri Light" panose="020F0302020204030204" pitchFamily="34" charset="0"/>
              </a:rPr>
              <a:t>för att ge </a:t>
            </a:r>
            <a:r>
              <a:rPr lang="sv-SE" b="0" i="0" u="none" strike="noStrike" baseline="0" dirty="0">
                <a:solidFill>
                  <a:srgbClr val="000000"/>
                </a:solidFill>
                <a:latin typeface="Calibri Light" panose="020F0302020204030204" pitchFamily="34" charset="0"/>
              </a:rPr>
              <a:t>elever grundläggande kunskaper i områden relaterade till hållbarhetsfrågor för att de ska kunna utveckla egna resonemang. </a:t>
            </a:r>
          </a:p>
          <a:p>
            <a:pPr>
              <a:buFontTx/>
              <a:buChar char="-"/>
            </a:pPr>
            <a:r>
              <a:rPr lang="sv-SE" dirty="0">
                <a:solidFill>
                  <a:srgbClr val="000000"/>
                </a:solidFill>
                <a:latin typeface="Calibri Light" panose="020F0302020204030204" pitchFamily="34" charset="0"/>
              </a:rPr>
              <a:t>Lärare behöver tid för att hålla sig kunskapsmässigt </a:t>
            </a:r>
            <a:r>
              <a:rPr lang="sv-SE" b="0" i="0" u="none" strike="noStrike" baseline="0" dirty="0">
                <a:solidFill>
                  <a:srgbClr val="000000"/>
                </a:solidFill>
                <a:latin typeface="Calibri Light" panose="020F0302020204030204" pitchFamily="34" charset="0"/>
              </a:rPr>
              <a:t>uppdaterade samt för att säkerställa att undervisningen baseras på vetenskaplig grund. </a:t>
            </a:r>
          </a:p>
          <a:p>
            <a:pPr>
              <a:buFontTx/>
              <a:buChar char="-"/>
            </a:pPr>
            <a:r>
              <a:rPr lang="sv-SE" b="0" i="0" u="none" strike="noStrike" baseline="0" dirty="0">
                <a:solidFill>
                  <a:srgbClr val="000000"/>
                </a:solidFill>
                <a:latin typeface="Calibri Light" panose="020F0302020204030204" pitchFamily="34" charset="0"/>
              </a:rPr>
              <a:t>Ämnesövergripande undervisning upplevs som tidskrävande samtidigt som organisation för och tid till samverkan över ämnesgränserna saknas. </a:t>
            </a:r>
          </a:p>
          <a:p>
            <a:pPr>
              <a:buFontTx/>
              <a:buChar char="-"/>
            </a:pPr>
            <a:endParaRPr lang="sv-SE" sz="1800" b="0" i="0" u="none" strike="noStrike" baseline="0" dirty="0">
              <a:solidFill>
                <a:srgbClr val="000000"/>
              </a:solidFill>
              <a:latin typeface="Calibri Light" panose="020F0302020204030204" pitchFamily="34" charset="0"/>
            </a:endParaRPr>
          </a:p>
        </p:txBody>
      </p:sp>
      <p:pic>
        <p:nvPicPr>
          <p:cNvPr id="4" name="Bildobjekt 3">
            <a:extLst>
              <a:ext uri="{FF2B5EF4-FFF2-40B4-BE49-F238E27FC236}">
                <a16:creationId xmlns:a16="http://schemas.microsoft.com/office/drawing/2014/main" id="{BF43F43A-29D5-5748-0544-F5E37DA8D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1856" y="5475801"/>
            <a:ext cx="3357983" cy="1142407"/>
          </a:xfrm>
          <a:prstGeom prst="rect">
            <a:avLst/>
          </a:prstGeom>
        </p:spPr>
      </p:pic>
    </p:spTree>
    <p:extLst>
      <p:ext uri="{BB962C8B-B14F-4D97-AF65-F5344CB8AC3E}">
        <p14:creationId xmlns:p14="http://schemas.microsoft.com/office/powerpoint/2010/main" val="241986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Bildobjekt 3">
            <a:extLst>
              <a:ext uri="{FF2B5EF4-FFF2-40B4-BE49-F238E27FC236}">
                <a16:creationId xmlns:a16="http://schemas.microsoft.com/office/drawing/2014/main" id="{4F1BCB56-1A4D-B5BD-BB88-1C30B310E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4176424"/>
            <a:ext cx="3128434" cy="1063668"/>
          </a:xfrm>
          <a:prstGeom prst="rect">
            <a:avLst/>
          </a:prstGeom>
        </p:spPr>
      </p:pic>
      <p:sp>
        <p:nvSpPr>
          <p:cNvPr id="3" name="textruta 2">
            <a:extLst>
              <a:ext uri="{FF2B5EF4-FFF2-40B4-BE49-F238E27FC236}">
                <a16:creationId xmlns:a16="http://schemas.microsoft.com/office/drawing/2014/main" id="{379965F1-2FBD-2106-6173-EBCF67433B5E}"/>
              </a:ext>
            </a:extLst>
          </p:cNvPr>
          <p:cNvSpPr txBox="1"/>
          <p:nvPr/>
        </p:nvSpPr>
        <p:spPr>
          <a:xfrm>
            <a:off x="3886201" y="507024"/>
            <a:ext cx="8039099" cy="5920155"/>
          </a:xfrm>
          <a:prstGeom prst="rect">
            <a:avLst/>
          </a:prstGeom>
        </p:spPr>
        <p:txBody>
          <a:bodyPr vert="horz" lIns="91440" tIns="45720" rIns="91440" bIns="45720" rtlCol="0" anchor="t">
            <a:normAutofit/>
          </a:bodyPr>
          <a:lstStyle/>
          <a:p>
            <a:pPr>
              <a:lnSpc>
                <a:spcPct val="90000"/>
              </a:lnSpc>
              <a:spcAft>
                <a:spcPts val="600"/>
              </a:spcAft>
            </a:pPr>
            <a:r>
              <a:rPr lang="en-US" sz="3600" b="1" dirty="0" err="1"/>
              <a:t>Stoffträngsel</a:t>
            </a:r>
            <a:endParaRPr lang="en-US" sz="3600" b="1" dirty="0"/>
          </a:p>
          <a:p>
            <a:pPr marL="0" indent="-228600">
              <a:lnSpc>
                <a:spcPct val="90000"/>
              </a:lnSpc>
              <a:spcAft>
                <a:spcPts val="600"/>
              </a:spcAft>
              <a:buFont typeface="Arial" panose="020B0604020202020204" pitchFamily="34" charset="0"/>
              <a:buChar char="•"/>
            </a:pPr>
            <a:endParaRPr lang="en-US" sz="2800" dirty="0"/>
          </a:p>
          <a:p>
            <a:pPr indent="-228600">
              <a:lnSpc>
                <a:spcPct val="90000"/>
              </a:lnSpc>
              <a:spcAft>
                <a:spcPts val="600"/>
              </a:spcAft>
              <a:buFont typeface="Arial" panose="020B0604020202020204" pitchFamily="34" charset="0"/>
              <a:buChar char="•"/>
            </a:pPr>
            <a:r>
              <a:rPr lang="en-US" sz="2800" b="0" i="0" u="none" strike="noStrike" baseline="0" dirty="0" err="1"/>
              <a:t>Svårt</a:t>
            </a:r>
            <a:r>
              <a:rPr lang="en-US" sz="2800" b="0" i="0" u="none" strike="noStrike" baseline="0" dirty="0"/>
              <a:t> </a:t>
            </a:r>
            <a:r>
              <a:rPr lang="en-US" sz="2800" b="0" i="0" u="none" strike="noStrike" baseline="0" dirty="0" err="1"/>
              <a:t>att</a:t>
            </a:r>
            <a:r>
              <a:rPr lang="en-US" sz="2800" b="0" i="0" u="none" strike="noStrike" baseline="0" dirty="0"/>
              <a:t> </a:t>
            </a:r>
            <a:r>
              <a:rPr lang="en-US" sz="2800" b="0" i="0" u="none" strike="noStrike" baseline="0" dirty="0" err="1"/>
              <a:t>få</a:t>
            </a:r>
            <a:r>
              <a:rPr lang="en-US" sz="2800" b="0" i="0" u="none" strike="noStrike" baseline="0" dirty="0"/>
              <a:t> plats med </a:t>
            </a:r>
            <a:r>
              <a:rPr lang="en-US" sz="2800" b="0" i="0" u="none" strike="noStrike" baseline="0" dirty="0" err="1"/>
              <a:t>undervisning</a:t>
            </a:r>
            <a:r>
              <a:rPr lang="en-US" sz="2800" b="0" i="0" u="none" strike="noStrike" baseline="0" dirty="0"/>
              <a:t> </a:t>
            </a:r>
            <a:r>
              <a:rPr lang="en-US" sz="2800" b="0" i="0" u="none" strike="noStrike" baseline="0" dirty="0" err="1"/>
              <a:t>inom</a:t>
            </a:r>
            <a:r>
              <a:rPr lang="en-US" sz="2800" b="0" i="0" u="none" strike="noStrike" baseline="0" dirty="0"/>
              <a:t> </a:t>
            </a:r>
            <a:r>
              <a:rPr lang="en-US" sz="2800" b="0" i="0" u="none" strike="noStrike" baseline="0" dirty="0" err="1"/>
              <a:t>hållbar</a:t>
            </a:r>
            <a:r>
              <a:rPr lang="en-US" sz="2800" b="0" i="0" u="none" strike="noStrike" baseline="0" dirty="0"/>
              <a:t> </a:t>
            </a:r>
            <a:r>
              <a:rPr lang="en-US" sz="2800" b="0" i="0" u="none" strike="noStrike" baseline="0" dirty="0" err="1"/>
              <a:t>utveckling</a:t>
            </a:r>
            <a:r>
              <a:rPr lang="en-US" sz="2800" b="0" i="0" u="none" strike="noStrike" baseline="0" dirty="0"/>
              <a:t> för de </a:t>
            </a:r>
            <a:r>
              <a:rPr lang="en-US" sz="2800" b="0" i="0" u="none" strike="noStrike" baseline="0" dirty="0" err="1"/>
              <a:t>ämnen</a:t>
            </a:r>
            <a:r>
              <a:rPr lang="en-US" sz="2800" b="0" i="0" u="none" strike="noStrike" baseline="0" dirty="0"/>
              <a:t> </a:t>
            </a:r>
            <a:r>
              <a:rPr lang="en-US" sz="2800" b="0" i="0" u="none" strike="noStrike" baseline="0" dirty="0" err="1"/>
              <a:t>som</a:t>
            </a:r>
            <a:r>
              <a:rPr lang="en-US" sz="2800" b="0" i="0" u="none" strike="noStrike" baseline="0" dirty="0"/>
              <a:t> INTE </a:t>
            </a:r>
            <a:r>
              <a:rPr lang="en-US" sz="2800" b="0" i="0" u="none" strike="noStrike" baseline="0" dirty="0" err="1"/>
              <a:t>har</a:t>
            </a:r>
            <a:r>
              <a:rPr lang="en-US" sz="2800" b="0" i="0" u="none" strike="noStrike" baseline="0" dirty="0"/>
              <a:t> det </a:t>
            </a:r>
            <a:r>
              <a:rPr lang="en-US" sz="2800" b="0" i="0" u="none" strike="noStrike" baseline="0" dirty="0" err="1"/>
              <a:t>i</a:t>
            </a:r>
            <a:r>
              <a:rPr lang="en-US" sz="2800" b="0" i="0" u="none" strike="noStrike" baseline="0" dirty="0"/>
              <a:t> </a:t>
            </a:r>
            <a:r>
              <a:rPr lang="en-US" sz="2800" b="0" i="0" u="none" strike="noStrike" baseline="0" dirty="0" err="1"/>
              <a:t>sitt</a:t>
            </a:r>
            <a:r>
              <a:rPr lang="en-US" sz="2800" b="0" i="0" u="none" strike="noStrike" baseline="0" dirty="0"/>
              <a:t> </a:t>
            </a:r>
            <a:r>
              <a:rPr lang="en-US" sz="2800" b="0" i="0" u="none" strike="noStrike" baseline="0" dirty="0" err="1"/>
              <a:t>centrala</a:t>
            </a:r>
            <a:r>
              <a:rPr lang="en-US" sz="2800" b="0" i="0" u="none" strike="noStrike" baseline="0" dirty="0"/>
              <a:t> </a:t>
            </a:r>
            <a:r>
              <a:rPr lang="en-US" sz="2800" b="0" i="0" u="none" strike="noStrike" baseline="0" dirty="0" err="1"/>
              <a:t>innehåll</a:t>
            </a:r>
            <a:r>
              <a:rPr lang="en-US" sz="2800" b="0" i="0" u="none" strike="noStrike" baseline="0" dirty="0"/>
              <a:t>.</a:t>
            </a:r>
          </a:p>
          <a:p>
            <a:pPr indent="-228600">
              <a:lnSpc>
                <a:spcPct val="90000"/>
              </a:lnSpc>
              <a:spcAft>
                <a:spcPts val="600"/>
              </a:spcAft>
              <a:buFont typeface="Arial" panose="020B0604020202020204" pitchFamily="34" charset="0"/>
              <a:buChar char="•"/>
            </a:pPr>
            <a:r>
              <a:rPr lang="en-US" sz="2800" dirty="0" err="1"/>
              <a:t>Svårt</a:t>
            </a:r>
            <a:r>
              <a:rPr lang="en-US" sz="2800" dirty="0"/>
              <a:t> </a:t>
            </a:r>
            <a:r>
              <a:rPr lang="en-US" sz="2800" dirty="0" err="1"/>
              <a:t>att</a:t>
            </a:r>
            <a:r>
              <a:rPr lang="en-US" sz="2800" dirty="0"/>
              <a:t> </a:t>
            </a:r>
            <a:r>
              <a:rPr lang="en-US" sz="2800" dirty="0" err="1"/>
              <a:t>f</a:t>
            </a:r>
            <a:r>
              <a:rPr lang="en-US" sz="2800" b="0" i="0" u="none" strike="noStrike" baseline="0" dirty="0" err="1"/>
              <a:t>å</a:t>
            </a:r>
            <a:r>
              <a:rPr lang="en-US" sz="2800" b="0" i="0" u="none" strike="noStrike" baseline="0" dirty="0"/>
              <a:t> </a:t>
            </a:r>
            <a:r>
              <a:rPr lang="en-US" sz="2800" b="0" i="0" u="none" strike="noStrike" baseline="0" dirty="0" err="1"/>
              <a:t>elever</a:t>
            </a:r>
            <a:r>
              <a:rPr lang="en-US" sz="2800" b="0" i="0" u="none" strike="noStrike" baseline="0" dirty="0"/>
              <a:t> </a:t>
            </a:r>
            <a:r>
              <a:rPr lang="en-US" sz="2800" b="0" i="0" u="none" strike="noStrike" baseline="0" dirty="0" err="1"/>
              <a:t>att</a:t>
            </a:r>
            <a:r>
              <a:rPr lang="en-US" sz="2800" b="0" i="0" u="none" strike="noStrike" baseline="0" dirty="0"/>
              <a:t> </a:t>
            </a:r>
            <a:r>
              <a:rPr lang="en-US" sz="2800" b="0" i="0" u="none" strike="noStrike" baseline="0" dirty="0" err="1"/>
              <a:t>fokusera</a:t>
            </a:r>
            <a:r>
              <a:rPr lang="en-US" sz="2800" b="0" i="0" u="none" strike="noStrike" baseline="0" dirty="0"/>
              <a:t> </a:t>
            </a:r>
            <a:r>
              <a:rPr lang="en-US" sz="2800" b="0" i="0" u="none" strike="noStrike" baseline="0" dirty="0" err="1"/>
              <a:t>på</a:t>
            </a:r>
            <a:r>
              <a:rPr lang="en-US" sz="2800" b="0" i="0" u="none" strike="noStrike" baseline="0" dirty="0"/>
              <a:t> </a:t>
            </a:r>
            <a:r>
              <a:rPr lang="en-US" sz="2800" b="0" i="0" u="none" strike="noStrike" baseline="0" dirty="0" err="1"/>
              <a:t>kunskap</a:t>
            </a:r>
            <a:r>
              <a:rPr lang="en-US" sz="2800" b="0" i="0" u="none" strike="noStrike" baseline="0" dirty="0"/>
              <a:t> </a:t>
            </a:r>
            <a:r>
              <a:rPr lang="en-US" sz="2800" b="0" i="0" u="none" strike="noStrike" baseline="0" dirty="0" err="1"/>
              <a:t>som</a:t>
            </a:r>
            <a:r>
              <a:rPr lang="en-US" sz="2800" b="0" i="0" u="none" strike="noStrike" baseline="0" dirty="0"/>
              <a:t> </a:t>
            </a:r>
            <a:r>
              <a:rPr lang="en-US" sz="2800" b="0" i="0" u="none" strike="noStrike" baseline="0" dirty="0" err="1"/>
              <a:t>inte</a:t>
            </a:r>
            <a:r>
              <a:rPr lang="en-US" sz="2800" b="0" i="0" u="none" strike="noStrike" baseline="0" dirty="0"/>
              <a:t> </a:t>
            </a:r>
            <a:r>
              <a:rPr lang="en-US" sz="2800" b="0" i="0" u="none" strike="noStrike" baseline="0" dirty="0" err="1"/>
              <a:t>är</a:t>
            </a:r>
            <a:r>
              <a:rPr lang="en-US" sz="2800" b="0" i="0" u="none" strike="noStrike" baseline="0" dirty="0"/>
              <a:t> </a:t>
            </a:r>
            <a:r>
              <a:rPr lang="en-US" sz="2800" b="0" i="0" u="none" strike="noStrike" baseline="0" dirty="0" err="1"/>
              <a:t>direkt</a:t>
            </a:r>
            <a:r>
              <a:rPr lang="en-US" sz="2800" b="0" i="0" u="none" strike="noStrike" baseline="0" dirty="0"/>
              <a:t> </a:t>
            </a:r>
            <a:r>
              <a:rPr lang="en-US" sz="2800" b="0" i="0" u="none" strike="noStrike" baseline="0" dirty="0" err="1"/>
              <a:t>betygsgrundande</a:t>
            </a:r>
            <a:r>
              <a:rPr lang="en-US" sz="2800" b="0" i="0" u="none" strike="noStrike" baseline="0" dirty="0"/>
              <a:t>. </a:t>
            </a:r>
          </a:p>
          <a:p>
            <a:pPr indent="-228600">
              <a:lnSpc>
                <a:spcPct val="90000"/>
              </a:lnSpc>
              <a:spcAft>
                <a:spcPts val="600"/>
              </a:spcAft>
              <a:buFont typeface="Arial" panose="020B0604020202020204" pitchFamily="34" charset="0"/>
              <a:buChar char="•"/>
            </a:pPr>
            <a:r>
              <a:rPr lang="en-US" sz="2800" b="0" i="0" u="none" strike="noStrike" baseline="0" dirty="0" err="1"/>
              <a:t>Stoffträngsel</a:t>
            </a:r>
            <a:r>
              <a:rPr lang="en-US" sz="2800" b="0" i="0" u="none" strike="noStrike" baseline="0" dirty="0"/>
              <a:t> </a:t>
            </a:r>
            <a:r>
              <a:rPr lang="en-US" sz="2800" b="0" i="0" u="none" strike="noStrike" baseline="0" dirty="0" err="1"/>
              <a:t>i</a:t>
            </a:r>
            <a:r>
              <a:rPr lang="en-US" sz="2800" b="0" i="0" u="none" strike="noStrike" baseline="0" dirty="0"/>
              <a:t> de </a:t>
            </a:r>
            <a:r>
              <a:rPr lang="en-US" sz="2800" dirty="0" err="1"/>
              <a:t>ämnen</a:t>
            </a:r>
            <a:r>
              <a:rPr lang="en-US" sz="2800" dirty="0"/>
              <a:t> </a:t>
            </a:r>
            <a:r>
              <a:rPr lang="en-US" sz="2800" dirty="0" err="1"/>
              <a:t>som</a:t>
            </a:r>
            <a:r>
              <a:rPr lang="en-US" sz="2800" dirty="0"/>
              <a:t> </a:t>
            </a:r>
            <a:r>
              <a:rPr lang="en-US" sz="2800" dirty="0" err="1"/>
              <a:t>har</a:t>
            </a:r>
            <a:r>
              <a:rPr lang="en-US" sz="2800" dirty="0"/>
              <a:t> </a:t>
            </a:r>
            <a:r>
              <a:rPr lang="en-US" sz="2800" dirty="0" err="1"/>
              <a:t>hållbar</a:t>
            </a:r>
            <a:r>
              <a:rPr lang="en-US" sz="2800" dirty="0"/>
              <a:t> </a:t>
            </a:r>
            <a:r>
              <a:rPr lang="en-US" sz="2800" dirty="0" err="1"/>
              <a:t>utveckling</a:t>
            </a:r>
            <a:r>
              <a:rPr lang="en-US" sz="2800" dirty="0"/>
              <a:t> </a:t>
            </a:r>
            <a:r>
              <a:rPr lang="en-US" sz="2800" dirty="0" err="1"/>
              <a:t>i</a:t>
            </a:r>
            <a:r>
              <a:rPr lang="en-US" sz="2800" dirty="0"/>
              <a:t> det </a:t>
            </a:r>
            <a:r>
              <a:rPr lang="en-US" sz="2800" dirty="0" err="1"/>
              <a:t>centrala</a:t>
            </a:r>
            <a:r>
              <a:rPr lang="en-US" sz="2800" dirty="0"/>
              <a:t> </a:t>
            </a:r>
            <a:r>
              <a:rPr lang="en-US" sz="2800" dirty="0" err="1"/>
              <a:t>innehållet</a:t>
            </a:r>
            <a:r>
              <a:rPr lang="en-US" sz="2800" dirty="0"/>
              <a:t>.</a:t>
            </a:r>
          </a:p>
          <a:p>
            <a:pPr indent="-228600">
              <a:lnSpc>
                <a:spcPct val="90000"/>
              </a:lnSpc>
              <a:spcAft>
                <a:spcPts val="600"/>
              </a:spcAft>
              <a:buFont typeface="Arial" panose="020B0604020202020204" pitchFamily="34" charset="0"/>
              <a:buChar char="•"/>
            </a:pPr>
            <a:r>
              <a:rPr lang="en-US" sz="2800" b="0" i="0" u="none" strike="noStrike" baseline="0" dirty="0"/>
              <a:t>Det </a:t>
            </a:r>
            <a:r>
              <a:rPr lang="en-US" sz="2800" b="0" i="0" u="none" strike="noStrike" baseline="0" dirty="0" err="1"/>
              <a:t>holistiska</a:t>
            </a:r>
            <a:r>
              <a:rPr lang="en-US" sz="2800" b="0" i="0" u="none" strike="noStrike" baseline="0" dirty="0"/>
              <a:t> </a:t>
            </a:r>
            <a:r>
              <a:rPr lang="en-US" sz="2800" b="0" i="0" u="none" strike="noStrike" baseline="0" dirty="0" err="1"/>
              <a:t>perspektivet</a:t>
            </a:r>
            <a:r>
              <a:rPr lang="en-US" sz="2800" b="0" i="0" u="none" strike="noStrike" baseline="0" dirty="0"/>
              <a:t> </a:t>
            </a:r>
            <a:r>
              <a:rPr lang="en-US" sz="2800" b="0" i="0" u="none" strike="noStrike" baseline="0" dirty="0" err="1"/>
              <a:t>missgynnas</a:t>
            </a:r>
            <a:r>
              <a:rPr lang="en-US" sz="2800" b="0" i="0" u="none" strike="noStrike" baseline="0" dirty="0"/>
              <a:t> av </a:t>
            </a:r>
            <a:r>
              <a:rPr lang="en-US" sz="2800" b="0" i="0" u="none" strike="noStrike" baseline="0" dirty="0" err="1"/>
              <a:t>att</a:t>
            </a:r>
            <a:r>
              <a:rPr lang="en-US" sz="2800" b="0" i="0" u="none" strike="noStrike" baseline="0" dirty="0"/>
              <a:t> </a:t>
            </a:r>
            <a:r>
              <a:rPr lang="en-US" sz="2800" dirty="0"/>
              <a:t>de </a:t>
            </a:r>
            <a:r>
              <a:rPr lang="en-US" sz="2800" dirty="0" err="1"/>
              <a:t>olika</a:t>
            </a:r>
            <a:r>
              <a:rPr lang="en-US" sz="2800" dirty="0"/>
              <a:t> </a:t>
            </a:r>
            <a:r>
              <a:rPr lang="en-US" sz="2800" dirty="0" err="1"/>
              <a:t>inriktningarna</a:t>
            </a:r>
            <a:r>
              <a:rPr lang="en-US" sz="2800" dirty="0"/>
              <a:t> </a:t>
            </a:r>
            <a:r>
              <a:rPr lang="en-US" sz="2800" dirty="0" err="1"/>
              <a:t>på</a:t>
            </a:r>
            <a:r>
              <a:rPr lang="en-US" sz="2800" dirty="0"/>
              <a:t> </a:t>
            </a:r>
            <a:r>
              <a:rPr lang="en-US" sz="2800" dirty="0" err="1"/>
              <a:t>Hållbar</a:t>
            </a:r>
            <a:r>
              <a:rPr lang="en-US" sz="2800" dirty="0"/>
              <a:t> </a:t>
            </a:r>
            <a:r>
              <a:rPr lang="en-US" sz="2800" dirty="0" err="1"/>
              <a:t>utveckling</a:t>
            </a:r>
            <a:r>
              <a:rPr lang="en-US" sz="2800" dirty="0"/>
              <a:t>  </a:t>
            </a:r>
            <a:r>
              <a:rPr lang="en-US" sz="2800" dirty="0" err="1"/>
              <a:t>finns</a:t>
            </a:r>
            <a:r>
              <a:rPr lang="en-US" sz="2800" dirty="0"/>
              <a:t> </a:t>
            </a:r>
            <a:r>
              <a:rPr lang="en-US" sz="2800" dirty="0" err="1"/>
              <a:t>i</a:t>
            </a:r>
            <a:r>
              <a:rPr lang="en-US" sz="2800" dirty="0"/>
              <a:t> </a:t>
            </a:r>
            <a:r>
              <a:rPr lang="en-US" sz="2800" dirty="0" err="1"/>
              <a:t>olika</a:t>
            </a:r>
            <a:r>
              <a:rPr lang="en-US" sz="2800" dirty="0"/>
              <a:t> </a:t>
            </a:r>
            <a:r>
              <a:rPr lang="en-US" sz="2800" dirty="0" err="1"/>
              <a:t>ämnens</a:t>
            </a:r>
            <a:r>
              <a:rPr lang="en-US" sz="2800" dirty="0"/>
              <a:t> </a:t>
            </a:r>
            <a:r>
              <a:rPr lang="en-US" sz="2800" dirty="0" err="1"/>
              <a:t>centrala</a:t>
            </a:r>
            <a:r>
              <a:rPr lang="en-US" sz="2800" dirty="0"/>
              <a:t> </a:t>
            </a:r>
            <a:r>
              <a:rPr lang="en-US" sz="2800" dirty="0" err="1"/>
              <a:t>innehåll</a:t>
            </a:r>
            <a:r>
              <a:rPr lang="en-US" sz="2800" dirty="0"/>
              <a:t>.</a:t>
            </a:r>
          </a:p>
        </p:txBody>
      </p:sp>
    </p:spTree>
    <p:extLst>
      <p:ext uri="{BB962C8B-B14F-4D97-AF65-F5344CB8AC3E}">
        <p14:creationId xmlns:p14="http://schemas.microsoft.com/office/powerpoint/2010/main" val="540596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36680A5E-1814-6674-68B6-F3E74FC448DF}"/>
              </a:ext>
            </a:extLst>
          </p:cNvPr>
          <p:cNvSpPr txBox="1"/>
          <p:nvPr/>
        </p:nvSpPr>
        <p:spPr>
          <a:xfrm>
            <a:off x="1256098" y="428265"/>
            <a:ext cx="10097702" cy="5047536"/>
          </a:xfrm>
          <a:prstGeom prst="rect">
            <a:avLst/>
          </a:prstGeom>
          <a:noFill/>
        </p:spPr>
        <p:txBody>
          <a:bodyPr wrap="square">
            <a:spAutoFit/>
          </a:bodyPr>
          <a:lstStyle/>
          <a:p>
            <a:r>
              <a:rPr lang="sv-SE" sz="4000" b="1" dirty="0">
                <a:solidFill>
                  <a:srgbClr val="000000"/>
                </a:solidFill>
                <a:latin typeface="Calibri Light" panose="020F0302020204030204" pitchFamily="34" charset="0"/>
              </a:rPr>
              <a:t>Pojkar och flickor</a:t>
            </a:r>
          </a:p>
          <a:p>
            <a:endParaRPr lang="sv-SE" dirty="0">
              <a:solidFill>
                <a:srgbClr val="000000"/>
              </a:solidFill>
              <a:latin typeface="Calibri Light" panose="020F0302020204030204" pitchFamily="34" charset="0"/>
            </a:endParaRPr>
          </a:p>
          <a:p>
            <a:r>
              <a:rPr lang="sv-SE" sz="2400" dirty="0">
                <a:solidFill>
                  <a:srgbClr val="000000"/>
                </a:solidFill>
                <a:latin typeface="Calibri Light" panose="020F0302020204030204" pitchFamily="34" charset="0"/>
              </a:rPr>
              <a:t>Lärare och rektorer påtalar att flickor har både högre kunskaps- och engagemangsnivå jämfört med jämnåriga pojkar. De uttrycker </a:t>
            </a:r>
            <a:r>
              <a:rPr lang="sv-SE" sz="2400" b="0" i="0" u="none" strike="noStrike" baseline="0" dirty="0">
                <a:solidFill>
                  <a:srgbClr val="000000"/>
                </a:solidFill>
                <a:latin typeface="Calibri Light" panose="020F0302020204030204" pitchFamily="34" charset="0"/>
              </a:rPr>
              <a:t>även att flickor för mer utvecklade resonemang och är mer pålästa. </a:t>
            </a:r>
          </a:p>
          <a:p>
            <a:endParaRPr lang="sv-SE" sz="2400" dirty="0">
              <a:solidFill>
                <a:srgbClr val="000000"/>
              </a:solidFill>
              <a:latin typeface="Calibri Light" panose="020F0302020204030204" pitchFamily="34" charset="0"/>
            </a:endParaRPr>
          </a:p>
          <a:p>
            <a:r>
              <a:rPr lang="sv-SE" sz="2400" dirty="0">
                <a:solidFill>
                  <a:srgbClr val="000000"/>
                </a:solidFill>
                <a:latin typeface="Calibri Light" panose="020F0302020204030204" pitchFamily="34" charset="0"/>
              </a:rPr>
              <a:t>För att motverka dessa skillnader uttrycker många lärare att de måste arbeta aktivt med:</a:t>
            </a:r>
          </a:p>
          <a:p>
            <a:pPr marL="285750" indent="-285750">
              <a:buFontTx/>
              <a:buChar char="-"/>
            </a:pPr>
            <a:r>
              <a:rPr lang="sv-SE" sz="2400" b="0" i="0" u="none" strike="noStrike" baseline="0" dirty="0">
                <a:solidFill>
                  <a:srgbClr val="000000"/>
                </a:solidFill>
                <a:latin typeface="Calibri Light" panose="020F0302020204030204" pitchFamily="34" charset="0"/>
              </a:rPr>
              <a:t>Pojkars attityd till studier  - motverka antipluggkultur</a:t>
            </a:r>
          </a:p>
          <a:p>
            <a:pPr marL="285750" indent="-285750">
              <a:buFontTx/>
              <a:buChar char="-"/>
            </a:pPr>
            <a:r>
              <a:rPr lang="sv-SE" sz="2400" dirty="0">
                <a:solidFill>
                  <a:srgbClr val="000000"/>
                </a:solidFill>
                <a:latin typeface="Calibri Light" panose="020F0302020204030204" pitchFamily="34" charset="0"/>
              </a:rPr>
              <a:t>Att använda både diskussioner där man behöver goda förkunskaper inom området (gagnar generellt flickor) och diskussioner där man inte behöver det (gagnar generellt pojkar) </a:t>
            </a:r>
          </a:p>
          <a:p>
            <a:pPr marL="285750" indent="-285750">
              <a:buFontTx/>
              <a:buChar char="-"/>
            </a:pPr>
            <a:r>
              <a:rPr lang="sv-SE" sz="2400" b="0" i="0" u="none" strike="noStrike" baseline="0" dirty="0">
                <a:solidFill>
                  <a:srgbClr val="000000"/>
                </a:solidFill>
                <a:latin typeface="Calibri Light" panose="020F0302020204030204" pitchFamily="34" charset="0"/>
              </a:rPr>
              <a:t>Att aktivt stötta pojkar </a:t>
            </a:r>
            <a:r>
              <a:rPr lang="sv-SE" sz="2400" dirty="0">
                <a:solidFill>
                  <a:srgbClr val="000000"/>
                </a:solidFill>
                <a:latin typeface="Calibri Light" panose="020F0302020204030204" pitchFamily="34" charset="0"/>
              </a:rPr>
              <a:t>i att utveckla sin resonerande förmåga. </a:t>
            </a:r>
            <a:endParaRPr lang="sv-SE" sz="2400" dirty="0"/>
          </a:p>
        </p:txBody>
      </p:sp>
      <p:pic>
        <p:nvPicPr>
          <p:cNvPr id="4" name="Bildobjekt 3">
            <a:extLst>
              <a:ext uri="{FF2B5EF4-FFF2-40B4-BE49-F238E27FC236}">
                <a16:creationId xmlns:a16="http://schemas.microsoft.com/office/drawing/2014/main" id="{CF18603E-7ABD-525B-66FF-D38997288F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1856" y="5475801"/>
            <a:ext cx="3357983" cy="1142407"/>
          </a:xfrm>
          <a:prstGeom prst="rect">
            <a:avLst/>
          </a:prstGeom>
        </p:spPr>
      </p:pic>
    </p:spTree>
    <p:extLst>
      <p:ext uri="{BB962C8B-B14F-4D97-AF65-F5344CB8AC3E}">
        <p14:creationId xmlns:p14="http://schemas.microsoft.com/office/powerpoint/2010/main" val="4274172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9DAADBF3-C615-3237-8386-39B334F13C91}"/>
              </a:ext>
            </a:extLst>
          </p:cNvPr>
          <p:cNvSpPr txBox="1"/>
          <p:nvPr/>
        </p:nvSpPr>
        <p:spPr>
          <a:xfrm>
            <a:off x="523876" y="836813"/>
            <a:ext cx="11235964" cy="3662541"/>
          </a:xfrm>
          <a:prstGeom prst="rect">
            <a:avLst/>
          </a:prstGeom>
          <a:noFill/>
        </p:spPr>
        <p:txBody>
          <a:bodyPr wrap="square" rtlCol="0">
            <a:spAutoFit/>
          </a:bodyPr>
          <a:lstStyle/>
          <a:p>
            <a:r>
              <a:rPr lang="sv-SE" sz="4000" b="1" dirty="0">
                <a:latin typeface="Nunito" panose="00000500000000000000" pitchFamily="2" charset="0"/>
              </a:rPr>
              <a:t>Utvärdering</a:t>
            </a:r>
          </a:p>
          <a:p>
            <a:r>
              <a:rPr lang="sv-SE" sz="2400" b="0" i="0" u="none" strike="noStrike" baseline="0" dirty="0">
                <a:solidFill>
                  <a:srgbClr val="000000"/>
                </a:solidFill>
                <a:latin typeface="Nunito" panose="00000500000000000000" pitchFamily="2" charset="0"/>
              </a:rPr>
              <a:t>Skolornas utvärdering skiljer sig mycket åt:</a:t>
            </a:r>
          </a:p>
          <a:p>
            <a:endParaRPr lang="sv-SE" sz="2400" dirty="0">
              <a:solidFill>
                <a:srgbClr val="000000"/>
              </a:solidFill>
              <a:latin typeface="Nunito" panose="00000500000000000000" pitchFamily="2" charset="0"/>
            </a:endParaRPr>
          </a:p>
          <a:p>
            <a:r>
              <a:rPr lang="sv-SE" sz="2400" b="0" i="0" u="none" strike="noStrike" baseline="0" dirty="0">
                <a:solidFill>
                  <a:srgbClr val="000000"/>
                </a:solidFill>
                <a:latin typeface="Nunito" panose="00000500000000000000" pitchFamily="2" charset="0"/>
              </a:rPr>
              <a:t>-    </a:t>
            </a:r>
            <a:r>
              <a:rPr lang="sv-SE" sz="2400" dirty="0">
                <a:solidFill>
                  <a:srgbClr val="000000"/>
                </a:solidFill>
                <a:latin typeface="Nunito" panose="00000500000000000000" pitchFamily="2" charset="0"/>
              </a:rPr>
              <a:t>Syftar ofta till att ta reda på hur undervisningen behöver förändras/förbättras</a:t>
            </a:r>
          </a:p>
          <a:p>
            <a:r>
              <a:rPr lang="sv-SE" sz="2400" dirty="0">
                <a:solidFill>
                  <a:srgbClr val="000000"/>
                </a:solidFill>
                <a:latin typeface="Nunito" panose="00000500000000000000" pitchFamily="2" charset="0"/>
              </a:rPr>
              <a:t>-    Stora variationer på uppföljning och presentation av utvärderingens resultat för eleverna. </a:t>
            </a:r>
            <a:endParaRPr lang="sv-SE" sz="2400" b="0" i="0" u="none" strike="noStrike" baseline="0" dirty="0">
              <a:solidFill>
                <a:srgbClr val="000000"/>
              </a:solidFill>
              <a:latin typeface="Nunito" panose="00000500000000000000" pitchFamily="2" charset="0"/>
            </a:endParaRPr>
          </a:p>
          <a:p>
            <a:pPr marL="285750" indent="-285750">
              <a:buFontTx/>
              <a:buChar char="-"/>
            </a:pPr>
            <a:r>
              <a:rPr lang="sv-SE" sz="2400" b="0" i="0" u="none" strike="noStrike" baseline="0">
                <a:solidFill>
                  <a:srgbClr val="000000"/>
                </a:solidFill>
                <a:latin typeface="Nunito" panose="00000500000000000000" pitchFamily="2" charset="0"/>
              </a:rPr>
              <a:t>  Görs </a:t>
            </a:r>
            <a:r>
              <a:rPr lang="sv-SE" sz="2400" b="0" i="0" u="none" strike="noStrike" baseline="0" dirty="0">
                <a:solidFill>
                  <a:srgbClr val="000000"/>
                </a:solidFill>
                <a:latin typeface="Nunito" panose="00000500000000000000" pitchFamily="2" charset="0"/>
              </a:rPr>
              <a:t>sällan och ibland med hjälp av digitala verktyg</a:t>
            </a:r>
          </a:p>
          <a:p>
            <a:r>
              <a:rPr lang="sv-SE" sz="2400" b="0" i="0" u="none" strike="noStrike" baseline="0" dirty="0">
                <a:solidFill>
                  <a:srgbClr val="000000"/>
                </a:solidFill>
                <a:latin typeface="Nunito" panose="00000500000000000000" pitchFamily="2" charset="0"/>
              </a:rPr>
              <a:t>-    Mycket få elever får möjligheten att utvärdera sin egen insats samt de arbetsmetoder de har använt. </a:t>
            </a:r>
            <a:endParaRPr lang="sv-SE" sz="3200" b="1" dirty="0">
              <a:latin typeface="Nunito" panose="00000500000000000000" pitchFamily="2" charset="0"/>
            </a:endParaRPr>
          </a:p>
        </p:txBody>
      </p:sp>
      <p:pic>
        <p:nvPicPr>
          <p:cNvPr id="3" name="Bildobjekt 2">
            <a:extLst>
              <a:ext uri="{FF2B5EF4-FFF2-40B4-BE49-F238E27FC236}">
                <a16:creationId xmlns:a16="http://schemas.microsoft.com/office/drawing/2014/main" id="{3D9E5EDC-44E6-AC48-3035-9F5A660D2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1856" y="5475801"/>
            <a:ext cx="3357983" cy="1142407"/>
          </a:xfrm>
          <a:prstGeom prst="rect">
            <a:avLst/>
          </a:prstGeom>
        </p:spPr>
      </p:pic>
    </p:spTree>
    <p:extLst>
      <p:ext uri="{BB962C8B-B14F-4D97-AF65-F5344CB8AC3E}">
        <p14:creationId xmlns:p14="http://schemas.microsoft.com/office/powerpoint/2010/main" val="853904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522F2FEF-804A-E3FD-FD6F-CCD341C550A0}"/>
              </a:ext>
            </a:extLst>
          </p:cNvPr>
          <p:cNvSpPr txBox="1"/>
          <p:nvPr/>
        </p:nvSpPr>
        <p:spPr>
          <a:xfrm>
            <a:off x="304800" y="199565"/>
            <a:ext cx="11677650" cy="5663089"/>
          </a:xfrm>
          <a:prstGeom prst="rect">
            <a:avLst/>
          </a:prstGeom>
          <a:noFill/>
        </p:spPr>
        <p:txBody>
          <a:bodyPr wrap="square">
            <a:spAutoFit/>
          </a:bodyPr>
          <a:lstStyle/>
          <a:p>
            <a:r>
              <a:rPr lang="sv-SE" sz="2000" b="1" i="0" u="none" strike="noStrike" baseline="0" dirty="0">
                <a:solidFill>
                  <a:srgbClr val="000000"/>
                </a:solidFill>
                <a:latin typeface="Nunito" panose="00000500000000000000" pitchFamily="2" charset="0"/>
              </a:rPr>
              <a:t>Skolinspektionens bedömning:</a:t>
            </a:r>
          </a:p>
          <a:p>
            <a:endParaRPr lang="sv-SE" dirty="0">
              <a:solidFill>
                <a:srgbClr val="000000"/>
              </a:solidFill>
              <a:latin typeface="Nunito" panose="00000500000000000000" pitchFamily="2" charset="0"/>
            </a:endParaRPr>
          </a:p>
          <a:p>
            <a:pPr marL="342900" indent="-342900">
              <a:buFontTx/>
              <a:buChar char="-"/>
            </a:pPr>
            <a:r>
              <a:rPr lang="sv-SE" b="0" i="0" u="none" strike="noStrike" baseline="0" dirty="0">
                <a:solidFill>
                  <a:srgbClr val="000000"/>
                </a:solidFill>
                <a:latin typeface="Nunito" panose="00000500000000000000" pitchFamily="2" charset="0"/>
              </a:rPr>
              <a:t>3 av 30 granskade skolor når hög kvalitet i sitt arbete med lärande för hållbar utveckling utifrån de kriterier som använts i granskningen.  </a:t>
            </a:r>
          </a:p>
          <a:p>
            <a:endParaRPr lang="sv-SE" b="0" i="0" u="none" strike="noStrike" baseline="0" dirty="0">
              <a:solidFill>
                <a:srgbClr val="000000"/>
              </a:solidFill>
              <a:latin typeface="Nunito" panose="00000500000000000000" pitchFamily="2" charset="0"/>
            </a:endParaRPr>
          </a:p>
          <a:p>
            <a:pPr marL="285750" indent="-285750">
              <a:buFontTx/>
              <a:buChar char="-"/>
            </a:pPr>
            <a:r>
              <a:rPr lang="sv-SE" b="0" i="0" u="none" strike="noStrike" baseline="0" dirty="0">
                <a:solidFill>
                  <a:srgbClr val="000000"/>
                </a:solidFill>
                <a:latin typeface="Nunito" panose="00000500000000000000" pitchFamily="2" charset="0"/>
              </a:rPr>
              <a:t>Många skolor har ett fungerande arbete, men </a:t>
            </a:r>
            <a:r>
              <a:rPr lang="sv-SE" b="1" i="0" u="none" strike="noStrike" baseline="0" dirty="0">
                <a:solidFill>
                  <a:srgbClr val="000000"/>
                </a:solidFill>
                <a:latin typeface="Nunito" panose="00000500000000000000" pitchFamily="2" charset="0"/>
              </a:rPr>
              <a:t>saknar ett övergripande och sammanhållande arbete som främjar elevernas handlingskompetens. </a:t>
            </a:r>
          </a:p>
          <a:p>
            <a:pPr marL="285750" indent="-285750">
              <a:buFontTx/>
              <a:buChar char="-"/>
            </a:pPr>
            <a:endParaRPr lang="sv-SE" b="1" i="0" u="none" strike="noStrike" baseline="0" dirty="0">
              <a:solidFill>
                <a:srgbClr val="000000"/>
              </a:solidFill>
              <a:latin typeface="Nunito" panose="00000500000000000000" pitchFamily="2" charset="0"/>
            </a:endParaRPr>
          </a:p>
          <a:p>
            <a:pPr marL="285750" indent="-285750">
              <a:buFontTx/>
              <a:buChar char="-"/>
            </a:pPr>
            <a:r>
              <a:rPr lang="sv-SE" dirty="0">
                <a:solidFill>
                  <a:srgbClr val="000000"/>
                </a:solidFill>
                <a:latin typeface="Nunito" panose="00000500000000000000" pitchFamily="2" charset="0"/>
              </a:rPr>
              <a:t>På en majoritet av skolorna </a:t>
            </a:r>
            <a:r>
              <a:rPr lang="sv-SE" b="1" i="0" u="none" strike="noStrike" baseline="0" dirty="0">
                <a:solidFill>
                  <a:srgbClr val="000000"/>
                </a:solidFill>
                <a:latin typeface="Nunito" panose="00000500000000000000" pitchFamily="2" charset="0"/>
              </a:rPr>
              <a:t>saknas en gemensam förståelse </a:t>
            </a:r>
            <a:r>
              <a:rPr lang="sv-SE" b="0" i="0" u="none" strike="noStrike" baseline="0" dirty="0">
                <a:solidFill>
                  <a:srgbClr val="000000"/>
                </a:solidFill>
                <a:latin typeface="Nunito" panose="00000500000000000000" pitchFamily="2" charset="0"/>
              </a:rPr>
              <a:t>av vad lärande för hållbar utveckling är och hur skolan ska arbeta med det. </a:t>
            </a:r>
          </a:p>
          <a:p>
            <a:pPr marL="285750" indent="-285750">
              <a:buFontTx/>
              <a:buChar char="-"/>
            </a:pPr>
            <a:endParaRPr lang="sv-SE" b="0" i="0" u="none" strike="noStrike" baseline="0" dirty="0">
              <a:solidFill>
                <a:srgbClr val="000000"/>
              </a:solidFill>
              <a:latin typeface="Nunito" panose="00000500000000000000" pitchFamily="2" charset="0"/>
            </a:endParaRPr>
          </a:p>
          <a:p>
            <a:pPr marL="285750" indent="-285750">
              <a:buFontTx/>
              <a:buChar char="-"/>
            </a:pPr>
            <a:r>
              <a:rPr lang="sv-SE" b="0" i="0" u="none" strike="noStrike" baseline="0" dirty="0">
                <a:solidFill>
                  <a:srgbClr val="000000"/>
                </a:solidFill>
                <a:latin typeface="Nunito" panose="00000500000000000000" pitchFamily="2" charset="0"/>
              </a:rPr>
              <a:t>Det finns tecken på att många lärare behöver mer </a:t>
            </a:r>
            <a:r>
              <a:rPr lang="sv-SE" b="1" i="0" u="none" strike="noStrike" baseline="0" dirty="0">
                <a:solidFill>
                  <a:srgbClr val="000000"/>
                </a:solidFill>
                <a:latin typeface="Nunito" panose="00000500000000000000" pitchFamily="2" charset="0"/>
              </a:rPr>
              <a:t>kunskap</a:t>
            </a:r>
            <a:r>
              <a:rPr lang="sv-SE" b="0" i="0" u="none" strike="noStrike" baseline="0" dirty="0">
                <a:solidFill>
                  <a:srgbClr val="000000"/>
                </a:solidFill>
                <a:latin typeface="Nunito" panose="00000500000000000000" pitchFamily="2" charset="0"/>
              </a:rPr>
              <a:t> om lärande för hållbar utveckling. </a:t>
            </a:r>
          </a:p>
          <a:p>
            <a:endParaRPr lang="sv-SE" dirty="0">
              <a:solidFill>
                <a:srgbClr val="000000"/>
              </a:solidFill>
              <a:latin typeface="Nunito" panose="00000500000000000000" pitchFamily="2" charset="0"/>
            </a:endParaRPr>
          </a:p>
          <a:p>
            <a:pPr marL="285750" indent="-285750">
              <a:buFontTx/>
              <a:buChar char="-"/>
            </a:pPr>
            <a:r>
              <a:rPr lang="sv-SE" b="0" i="0" u="none" strike="noStrike" baseline="0" dirty="0">
                <a:solidFill>
                  <a:srgbClr val="000000"/>
                </a:solidFill>
                <a:latin typeface="Nunito" panose="00000500000000000000" pitchFamily="2" charset="0"/>
              </a:rPr>
              <a:t>På bara tre av </a:t>
            </a:r>
            <a:r>
              <a:rPr lang="sv-SE" dirty="0">
                <a:solidFill>
                  <a:srgbClr val="000000"/>
                </a:solidFill>
                <a:latin typeface="Nunito" panose="00000500000000000000" pitchFamily="2" charset="0"/>
              </a:rPr>
              <a:t>skolorna har </a:t>
            </a:r>
            <a:r>
              <a:rPr lang="sv-SE" b="0" i="0" u="none" strike="noStrike" baseline="0" dirty="0">
                <a:solidFill>
                  <a:srgbClr val="000000"/>
                </a:solidFill>
                <a:latin typeface="Nunito" panose="00000500000000000000" pitchFamily="2" charset="0"/>
              </a:rPr>
              <a:t>rektorerna tagit reda på lärarnas </a:t>
            </a:r>
            <a:r>
              <a:rPr lang="sv-SE" b="1" i="0" u="none" strike="noStrike" baseline="0" dirty="0">
                <a:solidFill>
                  <a:srgbClr val="000000"/>
                </a:solidFill>
                <a:latin typeface="Nunito" panose="00000500000000000000" pitchFamily="2" charset="0"/>
              </a:rPr>
              <a:t>behov av kompetensutveckling </a:t>
            </a:r>
            <a:r>
              <a:rPr lang="sv-SE" b="0" i="0" u="none" strike="noStrike" baseline="0" dirty="0">
                <a:solidFill>
                  <a:srgbClr val="000000"/>
                </a:solidFill>
                <a:latin typeface="Nunito" panose="00000500000000000000" pitchFamily="2" charset="0"/>
              </a:rPr>
              <a:t>inom området. </a:t>
            </a:r>
          </a:p>
          <a:p>
            <a:pPr marL="285750" indent="-285750">
              <a:buFontTx/>
              <a:buChar char="-"/>
            </a:pPr>
            <a:endParaRPr lang="sv-SE" dirty="0">
              <a:solidFill>
                <a:srgbClr val="000000"/>
              </a:solidFill>
              <a:latin typeface="Nunito" panose="00000500000000000000" pitchFamily="2" charset="0"/>
            </a:endParaRPr>
          </a:p>
          <a:p>
            <a:pPr marL="285750" indent="-285750">
              <a:buFontTx/>
              <a:buChar char="-"/>
            </a:pPr>
            <a:r>
              <a:rPr lang="sv-SE" dirty="0">
                <a:solidFill>
                  <a:srgbClr val="000000"/>
                </a:solidFill>
                <a:latin typeface="Nunito" panose="00000500000000000000" pitchFamily="2" charset="0"/>
              </a:rPr>
              <a:t>E</a:t>
            </a:r>
            <a:r>
              <a:rPr lang="sv-SE" b="0" i="0" u="none" strike="noStrike" baseline="0" dirty="0">
                <a:solidFill>
                  <a:srgbClr val="000000"/>
                </a:solidFill>
                <a:latin typeface="Nunito" panose="00000500000000000000" pitchFamily="2" charset="0"/>
              </a:rPr>
              <a:t>leverna får mycket oftare möjlighet till </a:t>
            </a:r>
            <a:r>
              <a:rPr lang="sv-SE" b="1" i="0" u="none" strike="noStrike" baseline="0" dirty="0">
                <a:solidFill>
                  <a:srgbClr val="000000"/>
                </a:solidFill>
                <a:latin typeface="Nunito" panose="00000500000000000000" pitchFamily="2" charset="0"/>
              </a:rPr>
              <a:t>inflytande över </a:t>
            </a:r>
            <a:r>
              <a:rPr lang="sv-SE" b="0" i="0" u="none" strike="noStrike" baseline="0" dirty="0">
                <a:solidFill>
                  <a:srgbClr val="000000"/>
                </a:solidFill>
                <a:latin typeface="Nunito" panose="00000500000000000000" pitchFamily="2" charset="0"/>
              </a:rPr>
              <a:t>undervisningens form än dess faktiska innehåll. B</a:t>
            </a:r>
            <a:r>
              <a:rPr lang="sv-SE" dirty="0">
                <a:solidFill>
                  <a:srgbClr val="000000"/>
                </a:solidFill>
                <a:latin typeface="Nunito" panose="00000500000000000000" pitchFamily="2" charset="0"/>
              </a:rPr>
              <a:t>ara i mycket liten utsträckning får eleverna möjlighet att påverka innehållet så att det rör sig runt frågor som </a:t>
            </a:r>
            <a:r>
              <a:rPr lang="sv-SE" b="0" i="0" u="none" strike="noStrike" baseline="0" dirty="0">
                <a:solidFill>
                  <a:srgbClr val="000000"/>
                </a:solidFill>
                <a:latin typeface="Nunito" panose="00000500000000000000" pitchFamily="2" charset="0"/>
              </a:rPr>
              <a:t>väcker elevernas intresse och engagemang. </a:t>
            </a:r>
          </a:p>
          <a:p>
            <a:pPr marL="285750" indent="-285750">
              <a:buFontTx/>
              <a:buChar char="-"/>
            </a:pPr>
            <a:endParaRPr lang="sv-SE" b="0" i="0" u="none" strike="noStrike" baseline="0" dirty="0">
              <a:solidFill>
                <a:srgbClr val="000000"/>
              </a:solidFill>
              <a:latin typeface="Nunito" panose="00000500000000000000" pitchFamily="2" charset="0"/>
            </a:endParaRPr>
          </a:p>
          <a:p>
            <a:pPr marL="285750" indent="-285750">
              <a:buFontTx/>
              <a:buChar char="-"/>
            </a:pPr>
            <a:r>
              <a:rPr lang="sv-SE" dirty="0">
                <a:solidFill>
                  <a:srgbClr val="000000"/>
                </a:solidFill>
                <a:latin typeface="Nunito" panose="00000500000000000000" pitchFamily="2" charset="0"/>
              </a:rPr>
              <a:t>Det är ovanligt med fungerande samverkan mellan olika yrkeskategorier i skolan inom hållbar utveckling.</a:t>
            </a:r>
            <a:endParaRPr lang="sv-SE" dirty="0">
              <a:latin typeface="Nunito" panose="00000500000000000000" pitchFamily="2" charset="0"/>
            </a:endParaRPr>
          </a:p>
        </p:txBody>
      </p:sp>
      <p:pic>
        <p:nvPicPr>
          <p:cNvPr id="4" name="Bildobjekt 3">
            <a:extLst>
              <a:ext uri="{FF2B5EF4-FFF2-40B4-BE49-F238E27FC236}">
                <a16:creationId xmlns:a16="http://schemas.microsoft.com/office/drawing/2014/main" id="{8B13FF84-39B8-078A-33A6-C1EF1C600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6875" y="5776890"/>
            <a:ext cx="2472964" cy="841318"/>
          </a:xfrm>
          <a:prstGeom prst="rect">
            <a:avLst/>
          </a:prstGeom>
        </p:spPr>
      </p:pic>
    </p:spTree>
    <p:extLst>
      <p:ext uri="{BB962C8B-B14F-4D97-AF65-F5344CB8AC3E}">
        <p14:creationId xmlns:p14="http://schemas.microsoft.com/office/powerpoint/2010/main" val="2532550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6AE988-C558-2DDA-B0FC-0197B378279A}"/>
              </a:ext>
            </a:extLst>
          </p:cNvPr>
          <p:cNvSpPr>
            <a:spLocks noGrp="1"/>
          </p:cNvSpPr>
          <p:nvPr>
            <p:ph type="title"/>
          </p:nvPr>
        </p:nvSpPr>
        <p:spPr/>
        <p:txBody>
          <a:bodyPr>
            <a:normAutofit/>
          </a:bodyPr>
          <a:lstStyle/>
          <a:p>
            <a:r>
              <a:rPr lang="sv-SE" sz="4000" b="1" dirty="0"/>
              <a:t>Reflektion</a:t>
            </a:r>
          </a:p>
        </p:txBody>
      </p:sp>
      <p:sp>
        <p:nvSpPr>
          <p:cNvPr id="3" name="Platshållare för innehåll 2">
            <a:extLst>
              <a:ext uri="{FF2B5EF4-FFF2-40B4-BE49-F238E27FC236}">
                <a16:creationId xmlns:a16="http://schemas.microsoft.com/office/drawing/2014/main" id="{DC3D92E4-B881-C400-4B08-F5FADF8CBB89}"/>
              </a:ext>
            </a:extLst>
          </p:cNvPr>
          <p:cNvSpPr>
            <a:spLocks noGrp="1"/>
          </p:cNvSpPr>
          <p:nvPr>
            <p:ph idx="1"/>
          </p:nvPr>
        </p:nvSpPr>
        <p:spPr>
          <a:xfrm>
            <a:off x="485498" y="1949450"/>
            <a:ext cx="10696852" cy="3613150"/>
          </a:xfrm>
        </p:spPr>
        <p:txBody>
          <a:bodyPr>
            <a:normAutofit/>
          </a:bodyPr>
          <a:lstStyle/>
          <a:p>
            <a:r>
              <a:rPr lang="sv-SE" sz="2000" b="0" i="0" u="none" strike="noStrike" baseline="0" dirty="0">
                <a:solidFill>
                  <a:srgbClr val="000000"/>
                </a:solidFill>
                <a:latin typeface="Nunito" panose="00000500000000000000" pitchFamily="2" charset="0"/>
              </a:rPr>
              <a:t>I forskning framhålls att lärare behöver få </a:t>
            </a:r>
            <a:r>
              <a:rPr lang="sv-SE" sz="2000" b="1" i="0" u="none" strike="noStrike" baseline="0" dirty="0">
                <a:solidFill>
                  <a:srgbClr val="000000"/>
                </a:solidFill>
                <a:latin typeface="Nunito" panose="00000500000000000000" pitchFamily="2" charset="0"/>
              </a:rPr>
              <a:t>utrymme att reflektera</a:t>
            </a:r>
            <a:r>
              <a:rPr lang="sv-SE" sz="2000" b="0" i="0" u="none" strike="noStrike" baseline="0" dirty="0">
                <a:solidFill>
                  <a:srgbClr val="000000"/>
                </a:solidFill>
                <a:latin typeface="Nunito" panose="00000500000000000000" pitchFamily="2" charset="0"/>
              </a:rPr>
              <a:t> över undervisningen kopplat till lärande för hållbar utveckling, eftersom det kan finnas många utmaningar i dessa undervisningssituationer. </a:t>
            </a:r>
          </a:p>
          <a:p>
            <a:r>
              <a:rPr lang="sv-SE" sz="2000" b="1" i="0" u="none" strike="noStrike" baseline="0" dirty="0">
                <a:solidFill>
                  <a:srgbClr val="000000"/>
                </a:solidFill>
                <a:latin typeface="Nunito" panose="00000500000000000000" pitchFamily="2" charset="0"/>
              </a:rPr>
              <a:t>Utbyte med andr</a:t>
            </a:r>
            <a:r>
              <a:rPr lang="sv-SE" sz="2000" b="1" dirty="0">
                <a:solidFill>
                  <a:srgbClr val="000000"/>
                </a:solidFill>
                <a:latin typeface="Nunito" panose="00000500000000000000" pitchFamily="2" charset="0"/>
              </a:rPr>
              <a:t>a lärare </a:t>
            </a:r>
            <a:r>
              <a:rPr lang="sv-SE" sz="2000" dirty="0">
                <a:solidFill>
                  <a:srgbClr val="000000"/>
                </a:solidFill>
                <a:latin typeface="Nunito" panose="00000500000000000000" pitchFamily="2" charset="0"/>
              </a:rPr>
              <a:t>både inom samma ämnesansvar samt andra lärarkategorier är viktigt.</a:t>
            </a:r>
          </a:p>
          <a:p>
            <a:r>
              <a:rPr lang="sv-SE" sz="2000" b="1" i="0" u="none" strike="noStrike" baseline="0" dirty="0">
                <a:solidFill>
                  <a:srgbClr val="000000"/>
                </a:solidFill>
                <a:latin typeface="Nunito" panose="00000500000000000000" pitchFamily="2" charset="0"/>
              </a:rPr>
              <a:t>Ett verkligt utbyte mellan skolan och det omgivande samhället är viktigt -  </a:t>
            </a:r>
            <a:r>
              <a:rPr lang="sv-SE" sz="2000" b="0" i="0" u="none" strike="noStrike" baseline="0" dirty="0">
                <a:solidFill>
                  <a:srgbClr val="000000"/>
                </a:solidFill>
                <a:latin typeface="Nunito" panose="00000500000000000000" pitchFamily="2" charset="0"/>
              </a:rPr>
              <a:t>där eleverna inte bara är mottagare av information, utan också får vara aktiva och delta tillsammans med företag, kommunen eller andra organisationer.</a:t>
            </a:r>
          </a:p>
          <a:p>
            <a:r>
              <a:rPr lang="sv-SE" sz="2000" dirty="0">
                <a:solidFill>
                  <a:srgbClr val="000000"/>
                </a:solidFill>
                <a:latin typeface="Nunito" panose="00000500000000000000" pitchFamily="2" charset="0"/>
              </a:rPr>
              <a:t>Samsyn och samverkan på </a:t>
            </a:r>
            <a:r>
              <a:rPr lang="sv-SE" sz="2000" b="1" dirty="0">
                <a:solidFill>
                  <a:srgbClr val="000000"/>
                </a:solidFill>
                <a:latin typeface="Nunito" panose="00000500000000000000" pitchFamily="2" charset="0"/>
              </a:rPr>
              <a:t>hela skolan </a:t>
            </a:r>
            <a:r>
              <a:rPr lang="sv-SE" sz="2000" dirty="0">
                <a:solidFill>
                  <a:srgbClr val="000000"/>
                </a:solidFill>
                <a:latin typeface="Nunito" panose="00000500000000000000" pitchFamily="2" charset="0"/>
              </a:rPr>
              <a:t>angående hållbar utveckling påverkar undervisningen positivt.</a:t>
            </a:r>
            <a:endParaRPr lang="sv-SE" sz="2000" b="1" dirty="0">
              <a:solidFill>
                <a:srgbClr val="000000"/>
              </a:solidFill>
              <a:latin typeface="Nunito" panose="00000500000000000000" pitchFamily="2" charset="0"/>
            </a:endParaRPr>
          </a:p>
        </p:txBody>
      </p:sp>
      <p:pic>
        <p:nvPicPr>
          <p:cNvPr id="4" name="Bildobjekt 3">
            <a:extLst>
              <a:ext uri="{FF2B5EF4-FFF2-40B4-BE49-F238E27FC236}">
                <a16:creationId xmlns:a16="http://schemas.microsoft.com/office/drawing/2014/main" id="{9C1963D7-7FC1-8B0D-E830-BEA68DECA2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1856" y="5475801"/>
            <a:ext cx="3357983" cy="1142407"/>
          </a:xfrm>
          <a:prstGeom prst="rect">
            <a:avLst/>
          </a:prstGeom>
        </p:spPr>
      </p:pic>
    </p:spTree>
    <p:extLst>
      <p:ext uri="{BB962C8B-B14F-4D97-AF65-F5344CB8AC3E}">
        <p14:creationId xmlns:p14="http://schemas.microsoft.com/office/powerpoint/2010/main" val="413271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Bildobjekt 5">
            <a:extLst>
              <a:ext uri="{FF2B5EF4-FFF2-40B4-BE49-F238E27FC236}">
                <a16:creationId xmlns:a16="http://schemas.microsoft.com/office/drawing/2014/main" id="{3C182A60-B203-D929-34DA-67B678927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6" y="3774850"/>
            <a:ext cx="4309533" cy="1465242"/>
          </a:xfrm>
          <a:prstGeom prst="rect">
            <a:avLst/>
          </a:prstGeom>
        </p:spPr>
      </p:pic>
      <p:sp>
        <p:nvSpPr>
          <p:cNvPr id="5" name="textruta 4">
            <a:extLst>
              <a:ext uri="{FF2B5EF4-FFF2-40B4-BE49-F238E27FC236}">
                <a16:creationId xmlns:a16="http://schemas.microsoft.com/office/drawing/2014/main" id="{CBADA97B-05C1-2946-A055-AAE9CEDE29A6}"/>
              </a:ext>
            </a:extLst>
          </p:cNvPr>
          <p:cNvSpPr txBox="1"/>
          <p:nvPr/>
        </p:nvSpPr>
        <p:spPr>
          <a:xfrm>
            <a:off x="5181600" y="394676"/>
            <a:ext cx="6600825" cy="5386999"/>
          </a:xfrm>
          <a:prstGeom prst="rect">
            <a:avLst/>
          </a:prstGeom>
        </p:spPr>
        <p:txBody>
          <a:bodyPr vert="horz" lIns="91440" tIns="45720" rIns="91440" bIns="45720" rtlCol="0" anchor="t">
            <a:normAutofit/>
          </a:bodyPr>
          <a:lstStyle/>
          <a:p>
            <a:pPr>
              <a:lnSpc>
                <a:spcPct val="90000"/>
              </a:lnSpc>
              <a:spcAft>
                <a:spcPts val="600"/>
              </a:spcAft>
            </a:pPr>
            <a:r>
              <a:rPr lang="en-US" sz="3600" b="1" dirty="0" err="1"/>
              <a:t>F</a:t>
            </a:r>
            <a:r>
              <a:rPr lang="en-US" sz="3600" b="1" i="0" u="none" strike="noStrike" baseline="0" dirty="0" err="1"/>
              <a:t>ramtidsutsikter</a:t>
            </a:r>
            <a:r>
              <a:rPr lang="en-US" sz="3600" b="1" i="0" u="none" strike="noStrike" baseline="0" dirty="0"/>
              <a:t>…</a:t>
            </a:r>
          </a:p>
          <a:p>
            <a:pPr indent="-228600">
              <a:lnSpc>
                <a:spcPct val="90000"/>
              </a:lnSpc>
              <a:spcAft>
                <a:spcPts val="600"/>
              </a:spcAft>
              <a:buFont typeface="Arial" panose="020B0604020202020204" pitchFamily="34" charset="0"/>
              <a:buChar char="•"/>
            </a:pPr>
            <a:endParaRPr lang="en-US" sz="2800" dirty="0"/>
          </a:p>
          <a:p>
            <a:pPr indent="-228600">
              <a:lnSpc>
                <a:spcPct val="90000"/>
              </a:lnSpc>
              <a:spcAft>
                <a:spcPts val="600"/>
              </a:spcAft>
              <a:buFont typeface="Arial" panose="020B0604020202020204" pitchFamily="34" charset="0"/>
              <a:buChar char="•"/>
            </a:pPr>
            <a:r>
              <a:rPr lang="en-US" sz="2800" i="0" u="none" strike="noStrike" baseline="0" dirty="0"/>
              <a:t>En </a:t>
            </a:r>
            <a:r>
              <a:rPr lang="en-US" sz="2800" i="0" u="none" strike="noStrike" baseline="0" dirty="0" err="1"/>
              <a:t>mer</a:t>
            </a:r>
            <a:r>
              <a:rPr lang="en-US" sz="2800" i="0" u="none" strike="noStrike" baseline="0" dirty="0"/>
              <a:t> </a:t>
            </a:r>
            <a:r>
              <a:rPr lang="en-US" sz="2800" i="0" u="none" strike="noStrike" baseline="0" dirty="0" err="1"/>
              <a:t>uttalad</a:t>
            </a:r>
            <a:r>
              <a:rPr lang="en-US" sz="2800" i="0" u="none" strike="noStrike" baseline="0" dirty="0"/>
              <a:t> </a:t>
            </a:r>
            <a:r>
              <a:rPr lang="en-US" sz="2800" i="0" u="none" strike="noStrike" baseline="0" dirty="0" err="1"/>
              <a:t>styrning</a:t>
            </a:r>
            <a:r>
              <a:rPr lang="en-US" sz="2800" i="0" u="none" strike="noStrike" baseline="0" dirty="0"/>
              <a:t> </a:t>
            </a:r>
            <a:r>
              <a:rPr lang="en-US" sz="2800" i="0" u="none" strike="noStrike" baseline="0" dirty="0" err="1"/>
              <a:t>kan</a:t>
            </a:r>
            <a:r>
              <a:rPr lang="en-US" sz="2800" i="0" u="none" strike="noStrike" baseline="0" dirty="0"/>
              <a:t> </a:t>
            </a:r>
            <a:r>
              <a:rPr lang="en-US" sz="2800" i="0" u="none" strike="noStrike" baseline="0" dirty="0" err="1"/>
              <a:t>främja</a:t>
            </a:r>
            <a:r>
              <a:rPr lang="en-US" sz="2800" i="0" u="none" strike="noStrike" baseline="0" dirty="0"/>
              <a:t> </a:t>
            </a:r>
            <a:r>
              <a:rPr lang="en-US" sz="2800" i="0" u="none" strike="noStrike" baseline="0" dirty="0" err="1"/>
              <a:t>arbetet</a:t>
            </a:r>
            <a:r>
              <a:rPr lang="en-US" sz="2800" i="0" u="none" strike="noStrike" baseline="0" dirty="0"/>
              <a:t> med </a:t>
            </a:r>
            <a:r>
              <a:rPr lang="en-US" sz="2800" i="0" u="none" strike="noStrike" baseline="0" dirty="0" err="1"/>
              <a:t>lärande</a:t>
            </a:r>
            <a:r>
              <a:rPr lang="en-US" sz="2800" i="0" u="none" strike="noStrike" baseline="0" dirty="0"/>
              <a:t> för </a:t>
            </a:r>
            <a:r>
              <a:rPr lang="en-US" sz="2800" i="0" u="none" strike="noStrike" baseline="0" dirty="0" err="1"/>
              <a:t>hållbar</a:t>
            </a:r>
            <a:r>
              <a:rPr lang="en-US" sz="2800" i="0" u="none" strike="noStrike" baseline="0" dirty="0"/>
              <a:t> </a:t>
            </a:r>
            <a:r>
              <a:rPr lang="en-US" sz="2800" i="0" u="none" strike="noStrike" baseline="0" dirty="0" err="1"/>
              <a:t>utveckling</a:t>
            </a:r>
            <a:endParaRPr lang="en-US" sz="2800" i="0" u="none" strike="noStrike" baseline="0" dirty="0"/>
          </a:p>
          <a:p>
            <a:pPr indent="-228600">
              <a:lnSpc>
                <a:spcPct val="90000"/>
              </a:lnSpc>
              <a:spcAft>
                <a:spcPts val="600"/>
              </a:spcAft>
              <a:buFont typeface="Arial" panose="020B0604020202020204" pitchFamily="34" charset="0"/>
              <a:buChar char="•"/>
            </a:pPr>
            <a:endParaRPr lang="en-US" sz="2800" i="0" u="none" strike="noStrike" baseline="0" dirty="0"/>
          </a:p>
          <a:p>
            <a:pPr marL="285750" indent="-228600">
              <a:lnSpc>
                <a:spcPct val="90000"/>
              </a:lnSpc>
              <a:spcAft>
                <a:spcPts val="600"/>
              </a:spcAft>
              <a:buFont typeface="Arial" panose="020B0604020202020204" pitchFamily="34" charset="0"/>
              <a:buChar char="•"/>
            </a:pPr>
            <a:r>
              <a:rPr lang="en-US" sz="2800" dirty="0" err="1"/>
              <a:t>Skolinspektionen</a:t>
            </a:r>
            <a:r>
              <a:rPr lang="en-US" sz="2800" dirty="0"/>
              <a:t> ser </a:t>
            </a:r>
            <a:r>
              <a:rPr lang="en-US" sz="2800" dirty="0" err="1"/>
              <a:t>att</a:t>
            </a:r>
            <a:r>
              <a:rPr lang="en-US" sz="2800" dirty="0"/>
              <a:t> det </a:t>
            </a:r>
            <a:r>
              <a:rPr lang="en-US" sz="2800" dirty="0" err="1"/>
              <a:t>kan</a:t>
            </a:r>
            <a:r>
              <a:rPr lang="en-US" sz="2800" dirty="0"/>
              <a:t> </a:t>
            </a:r>
            <a:r>
              <a:rPr lang="en-US" sz="2800" dirty="0" err="1"/>
              <a:t>bli</a:t>
            </a:r>
            <a:r>
              <a:rPr lang="en-US" sz="2800" dirty="0"/>
              <a:t> </a:t>
            </a:r>
            <a:r>
              <a:rPr lang="en-US" sz="2800" dirty="0" err="1"/>
              <a:t>nödvändigt</a:t>
            </a:r>
            <a:r>
              <a:rPr lang="en-US" sz="2800" dirty="0"/>
              <a:t> med </a:t>
            </a:r>
            <a:r>
              <a:rPr lang="en-US" sz="2800" dirty="0" err="1"/>
              <a:t>en</a:t>
            </a:r>
            <a:r>
              <a:rPr lang="en-US" sz="2800" dirty="0"/>
              <a:t> </a:t>
            </a:r>
            <a:r>
              <a:rPr lang="en-US" sz="2800" dirty="0" err="1"/>
              <a:t>mer</a:t>
            </a:r>
            <a:r>
              <a:rPr lang="en-US" sz="2800" dirty="0"/>
              <a:t> </a:t>
            </a:r>
            <a:r>
              <a:rPr lang="en-US" sz="2800" dirty="0" err="1"/>
              <a:t>omfattande</a:t>
            </a:r>
            <a:r>
              <a:rPr lang="en-US" sz="2800" dirty="0"/>
              <a:t> </a:t>
            </a:r>
            <a:r>
              <a:rPr lang="en-US" sz="2800" dirty="0" err="1"/>
              <a:t>styrning</a:t>
            </a:r>
            <a:r>
              <a:rPr lang="en-US" sz="2800" dirty="0"/>
              <a:t> av </a:t>
            </a:r>
            <a:r>
              <a:rPr lang="en-US" sz="2800" dirty="0" err="1"/>
              <a:t>arbetet</a:t>
            </a:r>
            <a:r>
              <a:rPr lang="en-US" sz="2800" dirty="0"/>
              <a:t> med </a:t>
            </a:r>
            <a:r>
              <a:rPr lang="en-US" sz="2800" dirty="0" err="1"/>
              <a:t>hållbar</a:t>
            </a:r>
            <a:r>
              <a:rPr lang="en-US" sz="2800" dirty="0"/>
              <a:t> </a:t>
            </a:r>
            <a:r>
              <a:rPr lang="en-US" sz="2800" dirty="0" err="1"/>
              <a:t>utveckling</a:t>
            </a:r>
            <a:r>
              <a:rPr lang="en-US" sz="2800" dirty="0"/>
              <a:t> – </a:t>
            </a:r>
            <a:r>
              <a:rPr lang="en-US" sz="2800" dirty="0" err="1"/>
              <a:t>detta</a:t>
            </a:r>
            <a:r>
              <a:rPr lang="en-US" sz="2800" dirty="0"/>
              <a:t> </a:t>
            </a:r>
            <a:r>
              <a:rPr lang="en-US" sz="2800" dirty="0" err="1"/>
              <a:t>gäller</a:t>
            </a:r>
            <a:r>
              <a:rPr lang="en-US" sz="2800" dirty="0"/>
              <a:t> </a:t>
            </a:r>
            <a:r>
              <a:rPr lang="en-US" sz="2800" dirty="0" err="1"/>
              <a:t>i</a:t>
            </a:r>
            <a:r>
              <a:rPr lang="en-US" sz="2800" dirty="0"/>
              <a:t> </a:t>
            </a:r>
            <a:r>
              <a:rPr lang="en-US" sz="2800" dirty="0" err="1"/>
              <a:t>första</a:t>
            </a:r>
            <a:r>
              <a:rPr lang="en-US" sz="2800" dirty="0"/>
              <a:t> hand det </a:t>
            </a:r>
            <a:r>
              <a:rPr lang="en-US" sz="2800" dirty="0" err="1"/>
              <a:t>övergripande</a:t>
            </a:r>
            <a:r>
              <a:rPr lang="en-US" sz="2800" dirty="0"/>
              <a:t> </a:t>
            </a:r>
            <a:r>
              <a:rPr lang="en-US" sz="2800" dirty="0" err="1"/>
              <a:t>arbetet</a:t>
            </a:r>
            <a:r>
              <a:rPr lang="en-US" sz="2800" dirty="0"/>
              <a:t> </a:t>
            </a:r>
            <a:r>
              <a:rPr lang="en-US" sz="2800" dirty="0" err="1"/>
              <a:t>som</a:t>
            </a:r>
            <a:r>
              <a:rPr lang="en-US" sz="2800" dirty="0"/>
              <a:t> ger </a:t>
            </a:r>
            <a:r>
              <a:rPr lang="en-US" sz="2800" dirty="0" err="1"/>
              <a:t>h</a:t>
            </a:r>
            <a:r>
              <a:rPr lang="en-US" sz="2800" i="0" u="none" strike="noStrike" baseline="0" dirty="0" err="1"/>
              <a:t>elhetsperspektiv</a:t>
            </a:r>
            <a:r>
              <a:rPr lang="en-US" sz="2800" i="0" u="none" strike="noStrike" baseline="0" dirty="0"/>
              <a:t> </a:t>
            </a:r>
            <a:r>
              <a:rPr lang="en-US" sz="2800" dirty="0" err="1"/>
              <a:t>och</a:t>
            </a:r>
            <a:r>
              <a:rPr lang="en-US" sz="2800" dirty="0"/>
              <a:t> </a:t>
            </a:r>
            <a:r>
              <a:rPr lang="en-US" sz="2800" i="0" u="none" strike="noStrike" baseline="0" dirty="0"/>
              <a:t>binder </a:t>
            </a:r>
            <a:r>
              <a:rPr lang="en-US" sz="2800" i="0" u="none" strike="noStrike" baseline="0" dirty="0" err="1"/>
              <a:t>samman</a:t>
            </a:r>
            <a:r>
              <a:rPr lang="en-US" sz="2800" i="0" u="none" strike="noStrike" baseline="0" dirty="0"/>
              <a:t> </a:t>
            </a:r>
            <a:r>
              <a:rPr lang="en-US" sz="2800" i="0" u="none" strike="noStrike" baseline="0" dirty="0" err="1"/>
              <a:t>utbildningens</a:t>
            </a:r>
            <a:r>
              <a:rPr lang="en-US" sz="2800" i="0" u="none" strike="noStrike" baseline="0" dirty="0"/>
              <a:t> </a:t>
            </a:r>
            <a:r>
              <a:rPr lang="en-US" sz="2800" i="0" u="none" strike="noStrike" baseline="0" dirty="0" err="1"/>
              <a:t>innehåll</a:t>
            </a:r>
            <a:r>
              <a:rPr lang="en-US" sz="2800" i="0" u="none" strike="noStrike" baseline="0" dirty="0"/>
              <a:t> </a:t>
            </a:r>
            <a:r>
              <a:rPr lang="en-US" sz="2800" i="0" u="none" strike="noStrike" baseline="0" dirty="0" err="1"/>
              <a:t>och</a:t>
            </a:r>
            <a:r>
              <a:rPr lang="en-US" sz="2800" i="0" u="none" strike="noStrike" baseline="0" dirty="0"/>
              <a:t> form</a:t>
            </a:r>
            <a:r>
              <a:rPr lang="en-US" sz="2400" i="0" u="none" strike="noStrike" baseline="0" dirty="0"/>
              <a:t>.</a:t>
            </a:r>
          </a:p>
          <a:p>
            <a:pPr marL="285750" indent="-228600">
              <a:lnSpc>
                <a:spcPct val="90000"/>
              </a:lnSpc>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3061150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9A7F3FB7-61CC-93DC-EC76-AE0268107D4E}"/>
              </a:ext>
            </a:extLst>
          </p:cNvPr>
          <p:cNvPicPr>
            <a:picLocks noGrp="1" noChangeAspect="1"/>
          </p:cNvPicPr>
          <p:nvPr>
            <p:ph idx="1"/>
          </p:nvPr>
        </p:nvPicPr>
        <p:blipFill rotWithShape="1">
          <a:blip r:embed="rId2"/>
          <a:srcRect t="4480" r="5636" b="2475"/>
          <a:stretch/>
        </p:blipFill>
        <p:spPr>
          <a:xfrm>
            <a:off x="1638300" y="533400"/>
            <a:ext cx="4457700" cy="6086475"/>
          </a:xfrm>
          <a:ln>
            <a:solidFill>
              <a:schemeClr val="accent2"/>
            </a:solidFill>
          </a:ln>
        </p:spPr>
      </p:pic>
      <p:sp>
        <p:nvSpPr>
          <p:cNvPr id="6" name="textruta 5">
            <a:extLst>
              <a:ext uri="{FF2B5EF4-FFF2-40B4-BE49-F238E27FC236}">
                <a16:creationId xmlns:a16="http://schemas.microsoft.com/office/drawing/2014/main" id="{1D225403-BEB1-7A24-DAE5-D85170F51E1F}"/>
              </a:ext>
            </a:extLst>
          </p:cNvPr>
          <p:cNvSpPr txBox="1"/>
          <p:nvPr/>
        </p:nvSpPr>
        <p:spPr>
          <a:xfrm>
            <a:off x="6762750" y="2967335"/>
            <a:ext cx="5097870" cy="461665"/>
          </a:xfrm>
          <a:prstGeom prst="rect">
            <a:avLst/>
          </a:prstGeom>
          <a:noFill/>
        </p:spPr>
        <p:txBody>
          <a:bodyPr wrap="none" rtlCol="0">
            <a:spAutoFit/>
          </a:bodyPr>
          <a:lstStyle/>
          <a:p>
            <a:r>
              <a:rPr lang="sv-SE" sz="2400" dirty="0">
                <a:latin typeface="Nunito" panose="00000500000000000000" pitchFamily="2" charset="0"/>
              </a:rPr>
              <a:t>Skolinspektionens granskning 2022</a:t>
            </a:r>
          </a:p>
        </p:txBody>
      </p:sp>
      <p:pic>
        <p:nvPicPr>
          <p:cNvPr id="7" name="Bildobjekt 6">
            <a:extLst>
              <a:ext uri="{FF2B5EF4-FFF2-40B4-BE49-F238E27FC236}">
                <a16:creationId xmlns:a16="http://schemas.microsoft.com/office/drawing/2014/main" id="{064F7C6E-5F29-E6EC-47FB-B73A0A20F3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1856" y="5475801"/>
            <a:ext cx="3357983" cy="1142407"/>
          </a:xfrm>
          <a:prstGeom prst="rect">
            <a:avLst/>
          </a:prstGeom>
        </p:spPr>
      </p:pic>
    </p:spTree>
    <p:extLst>
      <p:ext uri="{BB962C8B-B14F-4D97-AF65-F5344CB8AC3E}">
        <p14:creationId xmlns:p14="http://schemas.microsoft.com/office/powerpoint/2010/main" val="1397317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mönster, presentpapper&#10;&#10;Automatiskt genererad beskrivning">
            <a:extLst>
              <a:ext uri="{FF2B5EF4-FFF2-40B4-BE49-F238E27FC236}">
                <a16:creationId xmlns:a16="http://schemas.microsoft.com/office/drawing/2014/main" id="{F52B749C-E5E8-2F7D-6CE7-B2C7D9DAE154}"/>
              </a:ext>
            </a:extLst>
          </p:cNvPr>
          <p:cNvPicPr>
            <a:picLocks noChangeAspect="1"/>
          </p:cNvPicPr>
          <p:nvPr/>
        </p:nvPicPr>
        <p:blipFill rotWithShape="1">
          <a:blip r:embed="rId2">
            <a:extLst>
              <a:ext uri="{28A0092B-C50C-407E-A947-70E740481C1C}">
                <a14:useLocalDpi xmlns:a14="http://schemas.microsoft.com/office/drawing/2010/main" val="0"/>
              </a:ext>
            </a:extLst>
          </a:blip>
          <a:srcRect r="2712" b="1"/>
          <a:stretch/>
        </p:blipFill>
        <p:spPr>
          <a:xfrm>
            <a:off x="2522358" y="10"/>
            <a:ext cx="9669642" cy="6857990"/>
          </a:xfrm>
          <a:prstGeom prst="rect">
            <a:avLst/>
          </a:prstGeom>
        </p:spPr>
      </p:pic>
      <p:sp>
        <p:nvSpPr>
          <p:cNvPr id="3" name="Platshållare för innehåll 2">
            <a:extLst>
              <a:ext uri="{FF2B5EF4-FFF2-40B4-BE49-F238E27FC236}">
                <a16:creationId xmlns:a16="http://schemas.microsoft.com/office/drawing/2014/main" id="{7C1BCE09-E4EC-4031-6A4B-46073C7D70A3}"/>
              </a:ext>
            </a:extLst>
          </p:cNvPr>
          <p:cNvSpPr>
            <a:spLocks noGrp="1"/>
          </p:cNvSpPr>
          <p:nvPr>
            <p:ph idx="1"/>
          </p:nvPr>
        </p:nvSpPr>
        <p:spPr>
          <a:xfrm>
            <a:off x="838200" y="1625600"/>
            <a:ext cx="10515600" cy="3279775"/>
          </a:xfrm>
          <a:solidFill>
            <a:schemeClr val="bg1"/>
          </a:solidFill>
        </p:spPr>
        <p:txBody>
          <a:bodyPr>
            <a:normAutofit fontScale="92500" lnSpcReduction="10000"/>
          </a:bodyPr>
          <a:lstStyle/>
          <a:p>
            <a:pPr marL="0" indent="0">
              <a:buNone/>
            </a:pPr>
            <a:r>
              <a:rPr lang="sv-SE" sz="4000" dirty="0"/>
              <a:t>Varför gjordes granskningen?</a:t>
            </a:r>
          </a:p>
          <a:p>
            <a:pPr marL="0" indent="0">
              <a:buNone/>
            </a:pPr>
            <a:endParaRPr lang="sv-SE" sz="4000" dirty="0"/>
          </a:p>
          <a:p>
            <a:pPr marL="0" indent="0" algn="just">
              <a:buNone/>
            </a:pPr>
            <a:r>
              <a:rPr lang="sv-SE" sz="2800" b="0" i="0" u="none" strike="noStrike" baseline="0" dirty="0">
                <a:solidFill>
                  <a:srgbClr val="000000"/>
                </a:solidFill>
                <a:latin typeface="Nunito" panose="00000500000000000000" pitchFamily="2" charset="0"/>
              </a:rPr>
              <a:t>Kunskapen om hur lärande för hållbar utveckling i sin helhet tillämpas i svensk skola är begränsad. Skolinspektionen har därför valt att granska 7-9 -skolors arbete med lärande för hållbar utveckling. </a:t>
            </a:r>
          </a:p>
          <a:p>
            <a:pPr marL="0" indent="0" algn="just">
              <a:buNone/>
            </a:pPr>
            <a:endParaRPr lang="sv-SE" sz="2800" dirty="0">
              <a:solidFill>
                <a:srgbClr val="000000"/>
              </a:solidFill>
              <a:latin typeface="Nunito" panose="00000500000000000000" pitchFamily="2" charset="0"/>
            </a:endParaRPr>
          </a:p>
          <a:p>
            <a:pPr marL="0" indent="0" algn="just">
              <a:buNone/>
            </a:pPr>
            <a:r>
              <a:rPr lang="sv-SE" sz="2800" b="0" i="0" u="none" strike="noStrike" baseline="0" dirty="0">
                <a:solidFill>
                  <a:srgbClr val="000000"/>
                </a:solidFill>
                <a:latin typeface="Nunito" panose="00000500000000000000" pitchFamily="2" charset="0"/>
              </a:rPr>
              <a:t>Avsikten var bland annat att skapa mer kunskap om läget. </a:t>
            </a:r>
            <a:endParaRPr lang="sv-SE" sz="4000" dirty="0">
              <a:latin typeface="Nunito" panose="00000500000000000000" pitchFamily="2" charset="0"/>
            </a:endParaRPr>
          </a:p>
          <a:p>
            <a:pPr marL="0" indent="0">
              <a:buNone/>
            </a:pPr>
            <a:endParaRPr lang="sv-SE" dirty="0"/>
          </a:p>
        </p:txBody>
      </p:sp>
    </p:spTree>
    <p:extLst>
      <p:ext uri="{BB962C8B-B14F-4D97-AF65-F5344CB8AC3E}">
        <p14:creationId xmlns:p14="http://schemas.microsoft.com/office/powerpoint/2010/main" val="308817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35DB090-93B5-4581-8D71-BB3839684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9619"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Rubrik 1">
            <a:extLst>
              <a:ext uri="{FF2B5EF4-FFF2-40B4-BE49-F238E27FC236}">
                <a16:creationId xmlns:a16="http://schemas.microsoft.com/office/drawing/2014/main" id="{B8D4C085-E2DA-DF50-3F13-C5D4C71D1676}"/>
              </a:ext>
            </a:extLst>
          </p:cNvPr>
          <p:cNvSpPr>
            <a:spLocks noGrp="1"/>
          </p:cNvSpPr>
          <p:nvPr>
            <p:ph type="title"/>
          </p:nvPr>
        </p:nvSpPr>
        <p:spPr>
          <a:xfrm>
            <a:off x="838201" y="643467"/>
            <a:ext cx="3888526" cy="1800526"/>
          </a:xfrm>
        </p:spPr>
        <p:txBody>
          <a:bodyPr>
            <a:normAutofit/>
          </a:bodyPr>
          <a:lstStyle/>
          <a:p>
            <a:r>
              <a:rPr lang="sv-SE" sz="4100">
                <a:latin typeface="Nunito" panose="00000500000000000000" pitchFamily="2" charset="0"/>
              </a:rPr>
              <a:t>Genomförande</a:t>
            </a:r>
          </a:p>
        </p:txBody>
      </p:sp>
      <p:sp>
        <p:nvSpPr>
          <p:cNvPr id="3" name="Platshållare för innehåll 2">
            <a:extLst>
              <a:ext uri="{FF2B5EF4-FFF2-40B4-BE49-F238E27FC236}">
                <a16:creationId xmlns:a16="http://schemas.microsoft.com/office/drawing/2014/main" id="{D7D55F43-0D81-183C-C793-6FC7044BC739}"/>
              </a:ext>
            </a:extLst>
          </p:cNvPr>
          <p:cNvSpPr>
            <a:spLocks noGrp="1"/>
          </p:cNvSpPr>
          <p:nvPr>
            <p:ph idx="1"/>
          </p:nvPr>
        </p:nvSpPr>
        <p:spPr>
          <a:xfrm>
            <a:off x="838201" y="2623381"/>
            <a:ext cx="3888528" cy="3553581"/>
          </a:xfrm>
        </p:spPr>
        <p:txBody>
          <a:bodyPr>
            <a:normAutofit/>
          </a:bodyPr>
          <a:lstStyle/>
          <a:p>
            <a:pPr>
              <a:buFontTx/>
              <a:buChar char="-"/>
            </a:pPr>
            <a:r>
              <a:rPr lang="sv-SE" sz="2000" b="0" i="0" u="none" strike="noStrike" baseline="0">
                <a:latin typeface="Nunito" panose="00000500000000000000" pitchFamily="2" charset="0"/>
              </a:rPr>
              <a:t>Under våren 2022 </a:t>
            </a:r>
          </a:p>
          <a:p>
            <a:pPr>
              <a:buFontTx/>
              <a:buChar char="-"/>
            </a:pPr>
            <a:r>
              <a:rPr lang="sv-SE" sz="2000" b="0" i="0" u="none" strike="noStrike" baseline="0">
                <a:latin typeface="Nunito" panose="00000500000000000000" pitchFamily="2" charset="0"/>
              </a:rPr>
              <a:t>30 skolor spridda över landet</a:t>
            </a:r>
          </a:p>
          <a:p>
            <a:pPr>
              <a:buFontTx/>
              <a:buChar char="-"/>
            </a:pPr>
            <a:r>
              <a:rPr lang="sv-SE" sz="2000" b="0" i="0" u="none" strike="noStrike" baseline="0">
                <a:latin typeface="Nunito" panose="00000500000000000000" pitchFamily="2" charset="0"/>
              </a:rPr>
              <a:t>Intervjuer med elever ( i grupper)</a:t>
            </a:r>
          </a:p>
          <a:p>
            <a:pPr>
              <a:buFontTx/>
              <a:buChar char="-"/>
            </a:pPr>
            <a:r>
              <a:rPr lang="sv-SE" sz="2000">
                <a:latin typeface="Nunito" panose="00000500000000000000" pitchFamily="2" charset="0"/>
              </a:rPr>
              <a:t>Intervjuer med l</a:t>
            </a:r>
            <a:r>
              <a:rPr lang="sv-SE" sz="2000" b="0" i="0" u="none" strike="noStrike" baseline="0">
                <a:latin typeface="Nunito" panose="00000500000000000000" pitchFamily="2" charset="0"/>
              </a:rPr>
              <a:t>ärare (i grupper) </a:t>
            </a:r>
            <a:endParaRPr lang="sv-SE" sz="2000">
              <a:latin typeface="Nunito" panose="00000500000000000000" pitchFamily="2" charset="0"/>
            </a:endParaRPr>
          </a:p>
          <a:p>
            <a:pPr>
              <a:buFontTx/>
              <a:buChar char="-"/>
            </a:pPr>
            <a:r>
              <a:rPr lang="sv-SE" sz="2000" b="0" i="0" u="none" strike="noStrike" baseline="0">
                <a:latin typeface="Nunito" panose="00000500000000000000" pitchFamily="2" charset="0"/>
              </a:rPr>
              <a:t>Intervjuer med rektorer (enskilt)</a:t>
            </a:r>
          </a:p>
          <a:p>
            <a:pPr>
              <a:buFontTx/>
              <a:buChar char="-"/>
            </a:pPr>
            <a:r>
              <a:rPr lang="sv-SE" sz="2000">
                <a:latin typeface="Nunito" panose="00000500000000000000" pitchFamily="2" charset="0"/>
              </a:rPr>
              <a:t>D</a:t>
            </a:r>
            <a:r>
              <a:rPr lang="sv-SE" sz="2000" b="0" i="0" u="none" strike="noStrike" baseline="0">
                <a:latin typeface="Nunito" panose="00000500000000000000" pitchFamily="2" charset="0"/>
              </a:rPr>
              <a:t>okumentstudier</a:t>
            </a:r>
          </a:p>
        </p:txBody>
      </p:sp>
      <p:pic>
        <p:nvPicPr>
          <p:cNvPr id="4" name="Bildobjekt 3">
            <a:extLst>
              <a:ext uri="{FF2B5EF4-FFF2-40B4-BE49-F238E27FC236}">
                <a16:creationId xmlns:a16="http://schemas.microsoft.com/office/drawing/2014/main" id="{283C3FDF-CE7B-EAFA-693F-EAAD4DFA3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625" y="5006311"/>
            <a:ext cx="3061758" cy="1040998"/>
          </a:xfrm>
          <a:prstGeom prst="rect">
            <a:avLst/>
          </a:prstGeom>
        </p:spPr>
      </p:pic>
    </p:spTree>
    <p:extLst>
      <p:ext uri="{BB962C8B-B14F-4D97-AF65-F5344CB8AC3E}">
        <p14:creationId xmlns:p14="http://schemas.microsoft.com/office/powerpoint/2010/main" val="2256193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A866F0E-F54B-4BF5-8A88-7D97BD45F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229EC50-E910-4AE2-9EEA-604A81EF6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941221 w 12192000"/>
              <a:gd name="connsiteY0" fmla="*/ 2015186 h 6858000"/>
              <a:gd name="connsiteX1" fmla="*/ 6907857 w 12192000"/>
              <a:gd name="connsiteY1" fmla="*/ 2033351 h 6858000"/>
              <a:gd name="connsiteX2" fmla="*/ 7093700 w 12192000"/>
              <a:gd name="connsiteY2" fmla="*/ 2101457 h 6858000"/>
              <a:gd name="connsiteX3" fmla="*/ 6803079 w 12192000"/>
              <a:gd name="connsiteY3" fmla="*/ 2065612 h 6858000"/>
              <a:gd name="connsiteX4" fmla="*/ 6798115 w 12192000"/>
              <a:gd name="connsiteY4" fmla="*/ 2088772 h 6858000"/>
              <a:gd name="connsiteX5" fmla="*/ 7128167 w 12192000"/>
              <a:gd name="connsiteY5" fmla="*/ 2176455 h 6858000"/>
              <a:gd name="connsiteX6" fmla="*/ 7098663 w 12192000"/>
              <a:gd name="connsiteY6" fmla="*/ 2189968 h 6858000"/>
              <a:gd name="connsiteX7" fmla="*/ 6923298 w 12192000"/>
              <a:gd name="connsiteY7" fmla="*/ 2156052 h 6858000"/>
              <a:gd name="connsiteX8" fmla="*/ 6888004 w 12192000"/>
              <a:gd name="connsiteY8" fmla="*/ 2164875 h 6858000"/>
              <a:gd name="connsiteX9" fmla="*/ 6905375 w 12192000"/>
              <a:gd name="connsiteY9" fmla="*/ 2205958 h 6858000"/>
              <a:gd name="connsiteX10" fmla="*/ 6981477 w 12192000"/>
              <a:gd name="connsiteY10" fmla="*/ 2221951 h 6858000"/>
              <a:gd name="connsiteX11" fmla="*/ 7100043 w 12192000"/>
              <a:gd name="connsiteY11" fmla="*/ 2318459 h 6858000"/>
              <a:gd name="connsiteX12" fmla="*/ 6920540 w 12192000"/>
              <a:gd name="connsiteY12" fmla="*/ 2306877 h 6858000"/>
              <a:gd name="connsiteX13" fmla="*/ 6888831 w 12192000"/>
              <a:gd name="connsiteY13" fmla="*/ 2330314 h 6858000"/>
              <a:gd name="connsiteX14" fmla="*/ 6876698 w 12192000"/>
              <a:gd name="connsiteY14" fmla="*/ 2360645 h 6858000"/>
              <a:gd name="connsiteX15" fmla="*/ 6807214 w 12192000"/>
              <a:gd name="connsiteY15" fmla="*/ 2385736 h 6858000"/>
              <a:gd name="connsiteX16" fmla="*/ 6916405 w 12192000"/>
              <a:gd name="connsiteY16" fmla="*/ 2413862 h 6858000"/>
              <a:gd name="connsiteX17" fmla="*/ 6799770 w 12192000"/>
              <a:gd name="connsiteY17" fmla="*/ 2413862 h 6858000"/>
              <a:gd name="connsiteX18" fmla="*/ 6665762 w 12192000"/>
              <a:gd name="connsiteY18" fmla="*/ 2394561 h 6858000"/>
              <a:gd name="connsiteX19" fmla="*/ 6522933 w 12192000"/>
              <a:gd name="connsiteY19" fmla="*/ 2400626 h 6858000"/>
              <a:gd name="connsiteX20" fmla="*/ 6237275 w 12192000"/>
              <a:gd name="connsiteY20" fmla="*/ 2365057 h 6858000"/>
              <a:gd name="connsiteX21" fmla="*/ 6101338 w 12192000"/>
              <a:gd name="connsiteY21" fmla="*/ 2367538 h 6858000"/>
              <a:gd name="connsiteX22" fmla="*/ 6857121 w 12192000"/>
              <a:gd name="connsiteY22" fmla="*/ 2606875 h 6858000"/>
              <a:gd name="connsiteX23" fmla="*/ 6818519 w 12192000"/>
              <a:gd name="connsiteY23" fmla="*/ 2659539 h 6858000"/>
              <a:gd name="connsiteX24" fmla="*/ 6976790 w 12192000"/>
              <a:gd name="connsiteY24" fmla="*/ 2716892 h 6858000"/>
              <a:gd name="connsiteX25" fmla="*/ 7015669 w 12192000"/>
              <a:gd name="connsiteY25" fmla="*/ 2773693 h 6858000"/>
              <a:gd name="connsiteX26" fmla="*/ 6966864 w 12192000"/>
              <a:gd name="connsiteY26" fmla="*/ 2768730 h 6858000"/>
              <a:gd name="connsiteX27" fmla="*/ 6924953 w 12192000"/>
              <a:gd name="connsiteY27" fmla="*/ 2779483 h 6858000"/>
              <a:gd name="connsiteX28" fmla="*/ 6942323 w 12192000"/>
              <a:gd name="connsiteY28" fmla="*/ 2851726 h 6858000"/>
              <a:gd name="connsiteX29" fmla="*/ 7165943 w 12192000"/>
              <a:gd name="connsiteY29" fmla="*/ 2944924 h 6858000"/>
              <a:gd name="connsiteX30" fmla="*/ 7186071 w 12192000"/>
              <a:gd name="connsiteY30" fmla="*/ 2975254 h 6858000"/>
              <a:gd name="connsiteX31" fmla="*/ 7159325 w 12192000"/>
              <a:gd name="connsiteY31" fmla="*/ 2996762 h 6858000"/>
              <a:gd name="connsiteX32" fmla="*/ 7087082 w 12192000"/>
              <a:gd name="connsiteY32" fmla="*/ 3007790 h 6858000"/>
              <a:gd name="connsiteX33" fmla="*/ 7188276 w 12192000"/>
              <a:gd name="connsiteY33" fmla="*/ 3111191 h 6858000"/>
              <a:gd name="connsiteX34" fmla="*/ 7225225 w 12192000"/>
              <a:gd name="connsiteY34" fmla="*/ 3139866 h 6858000"/>
              <a:gd name="connsiteX35" fmla="*/ 7288368 w 12192000"/>
              <a:gd name="connsiteY35" fmla="*/ 3184260 h 6858000"/>
              <a:gd name="connsiteX36" fmla="*/ 7289471 w 12192000"/>
              <a:gd name="connsiteY36" fmla="*/ 3197771 h 6858000"/>
              <a:gd name="connsiteX37" fmla="*/ 7203442 w 12192000"/>
              <a:gd name="connsiteY37" fmla="*/ 3245472 h 6858000"/>
              <a:gd name="connsiteX38" fmla="*/ 7048205 w 12192000"/>
              <a:gd name="connsiteY38" fmla="*/ 3232512 h 6858000"/>
              <a:gd name="connsiteX39" fmla="*/ 7277614 w 12192000"/>
              <a:gd name="connsiteY39" fmla="*/ 3303652 h 6858000"/>
              <a:gd name="connsiteX40" fmla="*/ 6535066 w 12192000"/>
              <a:gd name="connsiteY40" fmla="*/ 3134077 h 6858000"/>
              <a:gd name="connsiteX41" fmla="*/ 6582492 w 12192000"/>
              <a:gd name="connsiteY41" fmla="*/ 3178469 h 6858000"/>
              <a:gd name="connsiteX42" fmla="*/ 6842233 w 12192000"/>
              <a:gd name="connsiteY42" fmla="*/ 3295379 h 6858000"/>
              <a:gd name="connsiteX43" fmla="*/ 6915853 w 12192000"/>
              <a:gd name="connsiteY43" fmla="*/ 3368725 h 6858000"/>
              <a:gd name="connsiteX44" fmla="*/ 6993058 w 12192000"/>
              <a:gd name="connsiteY44" fmla="*/ 3409257 h 6858000"/>
              <a:gd name="connsiteX45" fmla="*/ 7101421 w 12192000"/>
              <a:gd name="connsiteY45" fmla="*/ 3408430 h 6858000"/>
              <a:gd name="connsiteX46" fmla="*/ 7178350 w 12192000"/>
              <a:gd name="connsiteY46" fmla="*/ 3470746 h 6858000"/>
              <a:gd name="connsiteX47" fmla="*/ 7098112 w 12192000"/>
              <a:gd name="connsiteY47" fmla="*/ 3483982 h 6858000"/>
              <a:gd name="connsiteX48" fmla="*/ 7004088 w 12192000"/>
              <a:gd name="connsiteY48" fmla="*/ 3473780 h 6858000"/>
              <a:gd name="connsiteX49" fmla="*/ 6801147 w 12192000"/>
              <a:gd name="connsiteY49" fmla="*/ 3477087 h 6858000"/>
              <a:gd name="connsiteX50" fmla="*/ 6684788 w 12192000"/>
              <a:gd name="connsiteY50" fmla="*/ 3489220 h 6858000"/>
              <a:gd name="connsiteX51" fmla="*/ 6417328 w 12192000"/>
              <a:gd name="connsiteY51" fmla="*/ 3468539 h 6858000"/>
              <a:gd name="connsiteX52" fmla="*/ 6433045 w 12192000"/>
              <a:gd name="connsiteY52" fmla="*/ 3521481 h 6858000"/>
              <a:gd name="connsiteX53" fmla="*/ 6423117 w 12192000"/>
              <a:gd name="connsiteY53" fmla="*/ 3567527 h 6858000"/>
              <a:gd name="connsiteX54" fmla="*/ 6419258 w 12192000"/>
              <a:gd name="connsiteY54" fmla="*/ 3667620 h 6858000"/>
              <a:gd name="connsiteX55" fmla="*/ 6421740 w 12192000"/>
              <a:gd name="connsiteY55" fmla="*/ 3683888 h 6858000"/>
              <a:gd name="connsiteX56" fmla="*/ 6361906 w 12192000"/>
              <a:gd name="connsiteY56" fmla="*/ 3694366 h 6858000"/>
              <a:gd name="connsiteX57" fmla="*/ 6718429 w 12192000"/>
              <a:gd name="connsiteY57" fmla="*/ 3902544 h 6858000"/>
              <a:gd name="connsiteX58" fmla="*/ 6480195 w 12192000"/>
              <a:gd name="connsiteY58" fmla="*/ 3849603 h 6858000"/>
              <a:gd name="connsiteX59" fmla="*/ 6447934 w 12192000"/>
              <a:gd name="connsiteY59" fmla="*/ 3937011 h 6858000"/>
              <a:gd name="connsiteX60" fmla="*/ 6559882 w 12192000"/>
              <a:gd name="connsiteY60" fmla="*/ 4014767 h 6858000"/>
              <a:gd name="connsiteX61" fmla="*/ 6601241 w 12192000"/>
              <a:gd name="connsiteY61" fmla="*/ 4168626 h 6858000"/>
              <a:gd name="connsiteX62" fmla="*/ 6581113 w 12192000"/>
              <a:gd name="connsiteY62" fmla="*/ 4309250 h 6858000"/>
              <a:gd name="connsiteX63" fmla="*/ 6533136 w 12192000"/>
              <a:gd name="connsiteY63" fmla="*/ 4353918 h 6858000"/>
              <a:gd name="connsiteX64" fmla="*/ 6463651 w 12192000"/>
              <a:gd name="connsiteY64" fmla="*/ 4434156 h 6858000"/>
              <a:gd name="connsiteX65" fmla="*/ 6420637 w 12192000"/>
              <a:gd name="connsiteY65" fmla="*/ 4483787 h 6858000"/>
              <a:gd name="connsiteX66" fmla="*/ 6271190 w 12192000"/>
              <a:gd name="connsiteY66" fmla="*/ 4464487 h 6858000"/>
              <a:gd name="connsiteX67" fmla="*/ 6470545 w 12192000"/>
              <a:gd name="connsiteY67" fmla="*/ 4590498 h 6858000"/>
              <a:gd name="connsiteX68" fmla="*/ 6308965 w 12192000"/>
              <a:gd name="connsiteY68" fmla="*/ 4574780 h 6858000"/>
              <a:gd name="connsiteX69" fmla="*/ 6256301 w 12192000"/>
              <a:gd name="connsiteY69" fmla="*/ 4583603 h 6858000"/>
              <a:gd name="connsiteX70" fmla="*/ 6286354 w 12192000"/>
              <a:gd name="connsiteY70" fmla="*/ 4624412 h 6858000"/>
              <a:gd name="connsiteX71" fmla="*/ 6404920 w 12192000"/>
              <a:gd name="connsiteY71" fmla="*/ 4693621 h 6858000"/>
              <a:gd name="connsiteX72" fmla="*/ 6649220 w 12192000"/>
              <a:gd name="connsiteY72" fmla="*/ 4881120 h 6858000"/>
              <a:gd name="connsiteX73" fmla="*/ 6412640 w 12192000"/>
              <a:gd name="connsiteY73" fmla="*/ 4795092 h 6858000"/>
              <a:gd name="connsiteX74" fmla="*/ 6661902 w 12192000"/>
              <a:gd name="connsiteY74" fmla="*/ 4987828 h 6858000"/>
              <a:gd name="connsiteX75" fmla="*/ 6717325 w 12192000"/>
              <a:gd name="connsiteY75" fmla="*/ 5051798 h 6858000"/>
              <a:gd name="connsiteX76" fmla="*/ 6829272 w 12192000"/>
              <a:gd name="connsiteY76" fmla="*/ 5210619 h 6858000"/>
              <a:gd name="connsiteX77" fmla="*/ 6823757 w 12192000"/>
              <a:gd name="connsiteY77" fmla="*/ 5228542 h 6858000"/>
              <a:gd name="connsiteX78" fmla="*/ 6694439 w 12192000"/>
              <a:gd name="connsiteY78" fmla="*/ 5202899 h 6858000"/>
              <a:gd name="connsiteX79" fmla="*/ 6862085 w 12192000"/>
              <a:gd name="connsiteY79" fmla="*/ 5336355 h 6858000"/>
              <a:gd name="connsiteX80" fmla="*/ 7035246 w 12192000"/>
              <a:gd name="connsiteY80" fmla="*/ 5438926 h 6858000"/>
              <a:gd name="connsiteX81" fmla="*/ 6912268 w 12192000"/>
              <a:gd name="connsiteY81" fmla="*/ 5423210 h 6858000"/>
              <a:gd name="connsiteX82" fmla="*/ 6743244 w 12192000"/>
              <a:gd name="connsiteY82" fmla="*/ 5364479 h 6858000"/>
              <a:gd name="connsiteX83" fmla="*/ 6684513 w 12192000"/>
              <a:gd name="connsiteY83" fmla="*/ 5386538 h 6858000"/>
              <a:gd name="connsiteX84" fmla="*/ 6844713 w 12192000"/>
              <a:gd name="connsiteY84" fmla="*/ 5483595 h 6858000"/>
              <a:gd name="connsiteX85" fmla="*/ 6936533 w 12192000"/>
              <a:gd name="connsiteY85" fmla="*/ 5528541 h 6858000"/>
              <a:gd name="connsiteX86" fmla="*/ 6973204 w 12192000"/>
              <a:gd name="connsiteY86" fmla="*/ 5563007 h 6858000"/>
              <a:gd name="connsiteX87" fmla="*/ 7077983 w 12192000"/>
              <a:gd name="connsiteY87" fmla="*/ 5685983 h 6858000"/>
              <a:gd name="connsiteX88" fmla="*/ 7385702 w 12192000"/>
              <a:gd name="connsiteY88" fmla="*/ 5820265 h 6858000"/>
              <a:gd name="connsiteX89" fmla="*/ 7673565 w 12192000"/>
              <a:gd name="connsiteY89" fmla="*/ 5987085 h 6858000"/>
              <a:gd name="connsiteX90" fmla="*/ 7898289 w 12192000"/>
              <a:gd name="connsiteY90" fmla="*/ 6091035 h 6858000"/>
              <a:gd name="connsiteX91" fmla="*/ 8466299 w 12192000"/>
              <a:gd name="connsiteY91" fmla="*/ 6224765 h 6858000"/>
              <a:gd name="connsiteX92" fmla="*/ 10620599 w 12192000"/>
              <a:gd name="connsiteY92" fmla="*/ 5317605 h 6858000"/>
              <a:gd name="connsiteX93" fmla="*/ 10647894 w 12192000"/>
              <a:gd name="connsiteY93" fmla="*/ 5290581 h 6858000"/>
              <a:gd name="connsiteX94" fmla="*/ 10752398 w 12192000"/>
              <a:gd name="connsiteY94" fmla="*/ 5188838 h 6858000"/>
              <a:gd name="connsiteX95" fmla="*/ 10841186 w 12192000"/>
              <a:gd name="connsiteY95" fmla="*/ 5097293 h 6858000"/>
              <a:gd name="connsiteX96" fmla="*/ 10794861 w 12192000"/>
              <a:gd name="connsiteY96" fmla="*/ 5066412 h 6858000"/>
              <a:gd name="connsiteX97" fmla="*/ 10857454 w 12192000"/>
              <a:gd name="connsiteY97" fmla="*/ 4979004 h 6858000"/>
              <a:gd name="connsiteX98" fmla="*/ 11056532 w 12192000"/>
              <a:gd name="connsiteY98" fmla="*/ 4709613 h 6858000"/>
              <a:gd name="connsiteX99" fmla="*/ 11143939 w 12192000"/>
              <a:gd name="connsiteY99" fmla="*/ 4650332 h 6858000"/>
              <a:gd name="connsiteX100" fmla="*/ 11250372 w 12192000"/>
              <a:gd name="connsiteY100" fmla="*/ 4501160 h 6858000"/>
              <a:gd name="connsiteX101" fmla="*/ 11265538 w 12192000"/>
              <a:gd name="connsiteY101" fmla="*/ 4466694 h 6858000"/>
              <a:gd name="connsiteX102" fmla="*/ 11243755 w 12192000"/>
              <a:gd name="connsiteY102" fmla="*/ 4422850 h 6858000"/>
              <a:gd name="connsiteX103" fmla="*/ 11227486 w 12192000"/>
              <a:gd name="connsiteY103" fmla="*/ 4378734 h 6858000"/>
              <a:gd name="connsiteX104" fmla="*/ 11248718 w 12192000"/>
              <a:gd name="connsiteY104" fmla="*/ 4365774 h 6858000"/>
              <a:gd name="connsiteX105" fmla="*/ 11385204 w 12192000"/>
              <a:gd name="connsiteY105" fmla="*/ 4343440 h 6858000"/>
              <a:gd name="connsiteX106" fmla="*/ 11306070 w 12192000"/>
              <a:gd name="connsiteY106" fmla="*/ 4259618 h 6858000"/>
              <a:gd name="connsiteX107" fmla="*/ 11166550 w 12192000"/>
              <a:gd name="connsiteY107" fmla="*/ 4134711 h 6858000"/>
              <a:gd name="connsiteX108" fmla="*/ 11103130 w 12192000"/>
              <a:gd name="connsiteY108" fmla="*/ 4045924 h 6858000"/>
              <a:gd name="connsiteX109" fmla="*/ 11095686 w 12192000"/>
              <a:gd name="connsiteY109" fmla="*/ 3966514 h 6858000"/>
              <a:gd name="connsiteX110" fmla="*/ 10971054 w 12192000"/>
              <a:gd name="connsiteY110" fmla="*/ 3919640 h 6858000"/>
              <a:gd name="connsiteX111" fmla="*/ 11088241 w 12192000"/>
              <a:gd name="connsiteY111" fmla="*/ 3751718 h 6858000"/>
              <a:gd name="connsiteX112" fmla="*/ 11100098 w 12192000"/>
              <a:gd name="connsiteY112" fmla="*/ 3716977 h 6858000"/>
              <a:gd name="connsiteX113" fmla="*/ 11029786 w 12192000"/>
              <a:gd name="connsiteY113" fmla="*/ 3592621 h 6858000"/>
              <a:gd name="connsiteX114" fmla="*/ 11018206 w 12192000"/>
              <a:gd name="connsiteY114" fmla="*/ 3572767 h 6858000"/>
              <a:gd name="connsiteX115" fmla="*/ 10992287 w 12192000"/>
              <a:gd name="connsiteY115" fmla="*/ 3533061 h 6858000"/>
              <a:gd name="connsiteX116" fmla="*/ 10917838 w 12192000"/>
              <a:gd name="connsiteY116" fmla="*/ 3523410 h 6858000"/>
              <a:gd name="connsiteX117" fmla="*/ 10956441 w 12192000"/>
              <a:gd name="connsiteY117" fmla="*/ 3495287 h 6858000"/>
              <a:gd name="connsiteX118" fmla="*/ 11031442 w 12192000"/>
              <a:gd name="connsiteY118" fmla="*/ 3400159 h 6858000"/>
              <a:gd name="connsiteX119" fmla="*/ 10981533 w 12192000"/>
              <a:gd name="connsiteY119" fmla="*/ 3309166 h 6858000"/>
              <a:gd name="connsiteX120" fmla="*/ 10978225 w 12192000"/>
              <a:gd name="connsiteY120" fmla="*/ 3258982 h 6858000"/>
              <a:gd name="connsiteX121" fmla="*/ 11062322 w 12192000"/>
              <a:gd name="connsiteY121" fmla="*/ 3194737 h 6858000"/>
              <a:gd name="connsiteX122" fmla="*/ 11125742 w 12192000"/>
              <a:gd name="connsiteY122" fmla="*/ 3169370 h 6858000"/>
              <a:gd name="connsiteX123" fmla="*/ 11154968 w 12192000"/>
              <a:gd name="connsiteY123" fmla="*/ 3132974 h 6858000"/>
              <a:gd name="connsiteX124" fmla="*/ 11120502 w 12192000"/>
              <a:gd name="connsiteY124" fmla="*/ 3102642 h 6858000"/>
              <a:gd name="connsiteX125" fmla="*/ 10967470 w 12192000"/>
              <a:gd name="connsiteY125" fmla="*/ 3030401 h 6858000"/>
              <a:gd name="connsiteX126" fmla="*/ 11049914 w 12192000"/>
              <a:gd name="connsiteY126" fmla="*/ 2970015 h 6858000"/>
              <a:gd name="connsiteX127" fmla="*/ 10618944 w 12192000"/>
              <a:gd name="connsiteY127" fmla="*/ 2685183 h 6858000"/>
              <a:gd name="connsiteX128" fmla="*/ 10566830 w 12192000"/>
              <a:gd name="connsiteY128" fmla="*/ 2641617 h 6858000"/>
              <a:gd name="connsiteX129" fmla="*/ 10290271 w 12192000"/>
              <a:gd name="connsiteY129" fmla="*/ 2536011 h 6858000"/>
              <a:gd name="connsiteX130" fmla="*/ 10005715 w 12192000"/>
              <a:gd name="connsiteY130" fmla="*/ 2461288 h 6858000"/>
              <a:gd name="connsiteX131" fmla="*/ 10203414 w 12192000"/>
              <a:gd name="connsiteY131" fmla="*/ 2303568 h 6858000"/>
              <a:gd name="connsiteX132" fmla="*/ 9901487 w 12192000"/>
              <a:gd name="connsiteY132" fmla="*/ 2266895 h 6858000"/>
              <a:gd name="connsiteX133" fmla="*/ 9871984 w 12192000"/>
              <a:gd name="connsiteY133" fmla="*/ 2267999 h 6858000"/>
              <a:gd name="connsiteX134" fmla="*/ 9279158 w 12192000"/>
              <a:gd name="connsiteY134" fmla="*/ 2243734 h 6858000"/>
              <a:gd name="connsiteX135" fmla="*/ 8429350 w 12192000"/>
              <a:gd name="connsiteY135" fmla="*/ 2163219 h 6858000"/>
              <a:gd name="connsiteX136" fmla="*/ 7725955 w 12192000"/>
              <a:gd name="connsiteY136" fmla="*/ 2114967 h 6858000"/>
              <a:gd name="connsiteX137" fmla="*/ 6977065 w 12192000"/>
              <a:gd name="connsiteY137" fmla="*/ 2021218 h 6858000"/>
              <a:gd name="connsiteX138" fmla="*/ 6941221 w 12192000"/>
              <a:gd name="connsiteY138" fmla="*/ 201518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AACC8389-A9B1-594F-76C6-60EB66B4824C}"/>
              </a:ext>
            </a:extLst>
          </p:cNvPr>
          <p:cNvSpPr>
            <a:spLocks noGrp="1"/>
          </p:cNvSpPr>
          <p:nvPr>
            <p:ph type="title"/>
          </p:nvPr>
        </p:nvSpPr>
        <p:spPr>
          <a:xfrm>
            <a:off x="838200" y="365125"/>
            <a:ext cx="10515600" cy="1325563"/>
          </a:xfrm>
        </p:spPr>
        <p:txBody>
          <a:bodyPr>
            <a:normAutofit/>
          </a:bodyPr>
          <a:lstStyle/>
          <a:p>
            <a:r>
              <a:rPr lang="sv-SE" sz="3100" b="1" i="0" u="none" strike="noStrike" baseline="0">
                <a:latin typeface="Nunito" panose="00000500000000000000" pitchFamily="2" charset="0"/>
              </a:rPr>
              <a:t>Granskningens iakttagelser är uppdelade i tre områden </a:t>
            </a:r>
            <a:br>
              <a:rPr lang="sv-SE" sz="3100" b="0" i="0" u="none" strike="noStrike" baseline="0">
                <a:latin typeface="Nunito" panose="00000500000000000000" pitchFamily="2" charset="0"/>
              </a:rPr>
            </a:br>
            <a:endParaRPr lang="sv-SE" sz="3100"/>
          </a:p>
        </p:txBody>
      </p:sp>
      <p:sp>
        <p:nvSpPr>
          <p:cNvPr id="3" name="Platshållare för innehåll 2">
            <a:extLst>
              <a:ext uri="{FF2B5EF4-FFF2-40B4-BE49-F238E27FC236}">
                <a16:creationId xmlns:a16="http://schemas.microsoft.com/office/drawing/2014/main" id="{821E9E75-4EC4-CA68-33CD-873B508D56AD}"/>
              </a:ext>
            </a:extLst>
          </p:cNvPr>
          <p:cNvSpPr>
            <a:spLocks noGrp="1"/>
          </p:cNvSpPr>
          <p:nvPr>
            <p:ph idx="1"/>
          </p:nvPr>
        </p:nvSpPr>
        <p:spPr>
          <a:xfrm>
            <a:off x="390526" y="1524000"/>
            <a:ext cx="5915024" cy="4605337"/>
          </a:xfrm>
        </p:spPr>
        <p:txBody>
          <a:bodyPr>
            <a:normAutofit fontScale="92500" lnSpcReduction="10000"/>
          </a:bodyPr>
          <a:lstStyle/>
          <a:p>
            <a:pPr>
              <a:buFontTx/>
              <a:buChar char="-"/>
            </a:pPr>
            <a:endParaRPr lang="sv-SE" sz="2600" dirty="0">
              <a:latin typeface="Nunito" panose="00000500000000000000" pitchFamily="2" charset="0"/>
            </a:endParaRPr>
          </a:p>
          <a:p>
            <a:pPr>
              <a:buFont typeface="Arial" panose="020B0604020202020204" pitchFamily="34" charset="0"/>
              <a:buChar char="•"/>
            </a:pPr>
            <a:r>
              <a:rPr lang="sv-SE" sz="2600" b="0" i="0" dirty="0">
                <a:effectLst/>
                <a:latin typeface="Nunito" panose="00000500000000000000" pitchFamily="2" charset="0"/>
              </a:rPr>
              <a:t>Elevernas möjlighet till delaktighet och inflytande i de delar av utbildningen som berör hållbar utveckling.</a:t>
            </a:r>
          </a:p>
          <a:p>
            <a:pPr marL="0" indent="0">
              <a:buNone/>
            </a:pPr>
            <a:endParaRPr lang="sv-SE" sz="2600" b="0" i="0" dirty="0">
              <a:effectLst/>
              <a:latin typeface="Nunito" panose="00000500000000000000" pitchFamily="2" charset="0"/>
            </a:endParaRPr>
          </a:p>
          <a:p>
            <a:pPr>
              <a:buFont typeface="Arial" panose="020B0604020202020204" pitchFamily="34" charset="0"/>
              <a:buChar char="•"/>
            </a:pPr>
            <a:r>
              <a:rPr lang="sv-SE" sz="2600" b="0" i="0" dirty="0">
                <a:effectLst/>
                <a:latin typeface="Nunito" panose="00000500000000000000" pitchFamily="2" charset="0"/>
              </a:rPr>
              <a:t>Rektors styrning för samsyn, delaktighet och samverkan i arbetet med lärande för hållbar utveckling.</a:t>
            </a:r>
          </a:p>
          <a:p>
            <a:pPr marL="0" indent="0">
              <a:buNone/>
            </a:pPr>
            <a:endParaRPr lang="sv-SE" sz="2600" b="0" i="0" dirty="0">
              <a:effectLst/>
              <a:latin typeface="Nunito" panose="00000500000000000000" pitchFamily="2" charset="0"/>
            </a:endParaRPr>
          </a:p>
          <a:p>
            <a:r>
              <a:rPr lang="sv-SE" sz="2600" b="0" i="0" dirty="0">
                <a:effectLst/>
                <a:latin typeface="Nunito" panose="00000500000000000000" pitchFamily="2" charset="0"/>
              </a:rPr>
              <a:t>Lärares kunskaper om hållbar utveckling samt lärande för hållbar utveckling i utbildningen de genomför.</a:t>
            </a:r>
          </a:p>
          <a:p>
            <a:pPr>
              <a:buFont typeface="Arial" panose="020B0604020202020204" pitchFamily="34" charset="0"/>
              <a:buChar char="•"/>
            </a:pPr>
            <a:endParaRPr lang="sv-SE" sz="2000" b="0" i="0" dirty="0">
              <a:effectLst/>
              <a:latin typeface="Roboto Slab" pitchFamily="2" charset="0"/>
            </a:endParaRPr>
          </a:p>
          <a:p>
            <a:pPr>
              <a:buFontTx/>
              <a:buChar char="-"/>
            </a:pPr>
            <a:endParaRPr lang="sv-SE" sz="2000" dirty="0"/>
          </a:p>
        </p:txBody>
      </p:sp>
      <p:pic>
        <p:nvPicPr>
          <p:cNvPr id="4" name="Bildobjekt 3">
            <a:extLst>
              <a:ext uri="{FF2B5EF4-FFF2-40B4-BE49-F238E27FC236}">
                <a16:creationId xmlns:a16="http://schemas.microsoft.com/office/drawing/2014/main" id="{E83AC771-C4FC-C91F-E975-E91877E46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3538" y="3670852"/>
            <a:ext cx="2775284" cy="943597"/>
          </a:xfrm>
          <a:prstGeom prst="rect">
            <a:avLst/>
          </a:prstGeom>
        </p:spPr>
      </p:pic>
    </p:spTree>
    <p:extLst>
      <p:ext uri="{BB962C8B-B14F-4D97-AF65-F5344CB8AC3E}">
        <p14:creationId xmlns:p14="http://schemas.microsoft.com/office/powerpoint/2010/main" val="3938687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Bildobjekt 3">
            <a:extLst>
              <a:ext uri="{FF2B5EF4-FFF2-40B4-BE49-F238E27FC236}">
                <a16:creationId xmlns:a16="http://schemas.microsoft.com/office/drawing/2014/main" id="{C30227E1-3B75-9592-5716-B2E832646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743139"/>
            <a:ext cx="3461809" cy="1177016"/>
          </a:xfrm>
          <a:prstGeom prst="rect">
            <a:avLst/>
          </a:prstGeom>
        </p:spPr>
      </p:pic>
      <p:sp>
        <p:nvSpPr>
          <p:cNvPr id="3" name="Platshållare för innehåll 2">
            <a:extLst>
              <a:ext uri="{FF2B5EF4-FFF2-40B4-BE49-F238E27FC236}">
                <a16:creationId xmlns:a16="http://schemas.microsoft.com/office/drawing/2014/main" id="{83E977CD-AEDD-72CF-2E4C-FDB0885991F8}"/>
              </a:ext>
            </a:extLst>
          </p:cNvPr>
          <p:cNvSpPr>
            <a:spLocks noGrp="1"/>
          </p:cNvSpPr>
          <p:nvPr>
            <p:ph idx="1"/>
          </p:nvPr>
        </p:nvSpPr>
        <p:spPr>
          <a:xfrm>
            <a:off x="5138209" y="899501"/>
            <a:ext cx="6215591" cy="5348899"/>
          </a:xfrm>
        </p:spPr>
        <p:txBody>
          <a:bodyPr anchor="t">
            <a:normAutofit lnSpcReduction="10000"/>
          </a:bodyPr>
          <a:lstStyle/>
          <a:p>
            <a:pPr marL="0" indent="0">
              <a:buNone/>
            </a:pPr>
            <a:r>
              <a:rPr lang="sv-SE" sz="2600" dirty="0">
                <a:latin typeface="Nunito" panose="00000500000000000000" pitchFamily="2" charset="0"/>
              </a:rPr>
              <a:t>Vad bedöms vara centralt inom området </a:t>
            </a:r>
            <a:r>
              <a:rPr lang="sv-SE" sz="2600" i="0" u="none" strike="noStrike" baseline="0" dirty="0">
                <a:latin typeface="Nunito" panose="00000500000000000000" pitchFamily="2" charset="0"/>
              </a:rPr>
              <a:t> lärande för hållbar utveckling?</a:t>
            </a:r>
          </a:p>
          <a:p>
            <a:pPr marL="0" indent="0">
              <a:buNone/>
            </a:pPr>
            <a:endParaRPr lang="sv-SE" sz="2600" i="0" u="none" strike="noStrike" baseline="0" dirty="0">
              <a:latin typeface="Nunito" panose="00000500000000000000" pitchFamily="2" charset="0"/>
            </a:endParaRPr>
          </a:p>
          <a:p>
            <a:r>
              <a:rPr lang="sv-SE" sz="2600" dirty="0">
                <a:latin typeface="Calibri Light" panose="020F0302020204030204" pitchFamily="34" charset="0"/>
              </a:rPr>
              <a:t>Att f</a:t>
            </a:r>
            <a:r>
              <a:rPr lang="sv-SE" sz="2600" i="0" u="none" strike="noStrike" baseline="0" dirty="0">
                <a:latin typeface="Calibri Light" panose="020F0302020204030204" pitchFamily="34" charset="0"/>
              </a:rPr>
              <a:t>rämja elevernas vilja och förmåga att påverka utvecklingen i en hållbar riktning  samt att ge elevern</a:t>
            </a:r>
            <a:r>
              <a:rPr lang="sv-SE" sz="2600" dirty="0">
                <a:latin typeface="Calibri Light" panose="020F0302020204030204" pitchFamily="34" charset="0"/>
              </a:rPr>
              <a:t>a handlingskompetens för detta.</a:t>
            </a:r>
          </a:p>
          <a:p>
            <a:pPr marL="0" indent="0">
              <a:buNone/>
            </a:pPr>
            <a:r>
              <a:rPr lang="sv-SE" sz="2600" dirty="0">
                <a:latin typeface="Calibri Light" panose="020F0302020204030204" pitchFamily="34" charset="0"/>
              </a:rPr>
              <a:t> </a:t>
            </a:r>
            <a:r>
              <a:rPr lang="sv-SE" sz="2600" i="0" u="none" strike="noStrike" baseline="0" dirty="0">
                <a:latin typeface="Calibri Light" panose="020F0302020204030204" pitchFamily="34" charset="0"/>
              </a:rPr>
              <a:t> </a:t>
            </a:r>
          </a:p>
          <a:p>
            <a:pPr marL="0" indent="0">
              <a:buNone/>
            </a:pPr>
            <a:r>
              <a:rPr lang="sv-SE" sz="2600" b="1" i="0" u="none" strike="noStrike" baseline="0" dirty="0">
                <a:latin typeface="Calibri Light" panose="020F0302020204030204" pitchFamily="34" charset="0"/>
              </a:rPr>
              <a:t>Handlingskompetens</a:t>
            </a:r>
            <a:r>
              <a:rPr lang="sv-SE" sz="2600" i="0" u="none" strike="noStrike" baseline="0" dirty="0">
                <a:latin typeface="Calibri Light" panose="020F0302020204030204" pitchFamily="34" charset="0"/>
              </a:rPr>
              <a:t>: av forskning definierat som en förmåga, baserad på kritiskt tänkande, att tillsammans med andra människor ta ansvar och agera för en bättre värld. </a:t>
            </a:r>
            <a:r>
              <a:rPr lang="sv-SE" sz="2600" dirty="0">
                <a:latin typeface="Calibri Light" panose="020F0302020204030204" pitchFamily="34" charset="0"/>
              </a:rPr>
              <a:t>E</a:t>
            </a:r>
            <a:r>
              <a:rPr lang="sv-SE" sz="2600" i="0" u="none" strike="noStrike" baseline="0" dirty="0">
                <a:latin typeface="Calibri Light" panose="020F0302020204030204" pitchFamily="34" charset="0"/>
              </a:rPr>
              <a:t>n förmåga att göra reflekterade och självständiga val. </a:t>
            </a:r>
          </a:p>
          <a:p>
            <a:pPr marL="0" indent="0">
              <a:buNone/>
            </a:pPr>
            <a:endParaRPr lang="sv-SE" sz="2000" b="0" i="0" u="none" strike="noStrike" baseline="0" dirty="0">
              <a:latin typeface="Calibri Light" panose="020F0302020204030204" pitchFamily="34" charset="0"/>
            </a:endParaRPr>
          </a:p>
          <a:p>
            <a:endParaRPr lang="sv-SE" sz="2000" dirty="0">
              <a:latin typeface="Calibri Light" panose="020F0302020204030204" pitchFamily="34" charset="0"/>
            </a:endParaRPr>
          </a:p>
          <a:p>
            <a:pPr marL="0" indent="0">
              <a:buNone/>
            </a:pPr>
            <a:endParaRPr lang="sv-SE" sz="2000" dirty="0"/>
          </a:p>
        </p:txBody>
      </p:sp>
    </p:spTree>
    <p:extLst>
      <p:ext uri="{BB962C8B-B14F-4D97-AF65-F5344CB8AC3E}">
        <p14:creationId xmlns:p14="http://schemas.microsoft.com/office/powerpoint/2010/main" val="27078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4">
            <a:extLst>
              <a:ext uri="{FF2B5EF4-FFF2-40B4-BE49-F238E27FC236}">
                <a16:creationId xmlns:a16="http://schemas.microsoft.com/office/drawing/2014/main" id="{7E0696AE-6062-11BE-5D50-3CF35C296FD1}"/>
              </a:ext>
            </a:extLst>
          </p:cNvPr>
          <p:cNvPicPr>
            <a:picLocks noChangeAspect="1"/>
          </p:cNvPicPr>
          <p:nvPr/>
        </p:nvPicPr>
        <p:blipFill rotWithShape="1">
          <a:blip r:embed="rId2">
            <a:extLst>
              <a:ext uri="{28A0092B-C50C-407E-A947-70E740481C1C}">
                <a14:useLocalDpi xmlns:a14="http://schemas.microsoft.com/office/drawing/2010/main" val="0"/>
              </a:ext>
            </a:extLst>
          </a:blip>
          <a:srcRect r="2712" b="1"/>
          <a:stretch/>
        </p:blipFill>
        <p:spPr>
          <a:xfrm>
            <a:off x="0" y="0"/>
            <a:ext cx="12192000" cy="6857990"/>
          </a:xfrm>
          <a:prstGeom prst="rect">
            <a:avLst/>
          </a:prstGeom>
        </p:spPr>
      </p:pic>
      <p:sp>
        <p:nvSpPr>
          <p:cNvPr id="3" name="Platshållare för innehåll 2">
            <a:extLst>
              <a:ext uri="{FF2B5EF4-FFF2-40B4-BE49-F238E27FC236}">
                <a16:creationId xmlns:a16="http://schemas.microsoft.com/office/drawing/2014/main" id="{6699D37D-132E-488E-FE9B-57CE6C0D5CDF}"/>
              </a:ext>
            </a:extLst>
          </p:cNvPr>
          <p:cNvSpPr>
            <a:spLocks noGrp="1"/>
          </p:cNvSpPr>
          <p:nvPr>
            <p:ph idx="1"/>
          </p:nvPr>
        </p:nvSpPr>
        <p:spPr>
          <a:xfrm>
            <a:off x="666750" y="529431"/>
            <a:ext cx="10515600" cy="4871244"/>
          </a:xfrm>
          <a:solidFill>
            <a:schemeClr val="bg1"/>
          </a:solidFill>
        </p:spPr>
        <p:txBody>
          <a:bodyPr>
            <a:normAutofit fontScale="62500" lnSpcReduction="20000"/>
          </a:bodyPr>
          <a:lstStyle/>
          <a:p>
            <a:pPr marL="0" indent="0">
              <a:buNone/>
            </a:pPr>
            <a:endParaRPr lang="sv-SE" sz="3800" b="1" dirty="0">
              <a:solidFill>
                <a:srgbClr val="000000"/>
              </a:solidFill>
              <a:latin typeface="Calibri Light" panose="020F0302020204030204" pitchFamily="34" charset="0"/>
            </a:endParaRPr>
          </a:p>
          <a:p>
            <a:pPr marL="0" indent="0">
              <a:buNone/>
            </a:pPr>
            <a:r>
              <a:rPr lang="sv-SE" sz="3800" b="1" dirty="0">
                <a:solidFill>
                  <a:srgbClr val="000000"/>
                </a:solidFill>
                <a:latin typeface="Calibri Light" panose="020F0302020204030204" pitchFamily="34" charset="0"/>
              </a:rPr>
              <a:t>Vad behövs för att ge denna handlingskompetens?</a:t>
            </a:r>
          </a:p>
          <a:p>
            <a:pPr marL="0" indent="0">
              <a:buNone/>
            </a:pPr>
            <a:endParaRPr lang="sv-SE" sz="3800" b="1" i="0" u="none" strike="noStrike" baseline="0" dirty="0">
              <a:solidFill>
                <a:srgbClr val="000000"/>
              </a:solidFill>
              <a:latin typeface="Calibri Light" panose="020F0302020204030204" pitchFamily="34" charset="0"/>
            </a:endParaRPr>
          </a:p>
          <a:p>
            <a:r>
              <a:rPr lang="sv-SE" sz="3800" b="0" i="0" u="none" strike="noStrike" baseline="0" dirty="0">
                <a:solidFill>
                  <a:srgbClr val="000000"/>
                </a:solidFill>
                <a:latin typeface="Calibri Light" panose="020F0302020204030204" pitchFamily="34" charset="0"/>
              </a:rPr>
              <a:t>Många och mångsidiga belysningar av ekonomiska, sociala och ekologiska förhållanden och förlopp </a:t>
            </a:r>
            <a:r>
              <a:rPr lang="sv-SE" sz="3800" dirty="0">
                <a:solidFill>
                  <a:srgbClr val="000000"/>
                </a:solidFill>
                <a:latin typeface="Calibri Light" panose="020F0302020204030204" pitchFamily="34" charset="0"/>
              </a:rPr>
              <a:t>integreras  med hjälp av </a:t>
            </a:r>
            <a:r>
              <a:rPr lang="sv-SE" sz="3800" b="0" i="0" u="none" strike="noStrike" baseline="0" dirty="0">
                <a:solidFill>
                  <a:srgbClr val="000000"/>
                </a:solidFill>
                <a:latin typeface="Calibri Light" panose="020F0302020204030204" pitchFamily="34" charset="0"/>
              </a:rPr>
              <a:t>ämnesövergripande arbetssätt </a:t>
            </a:r>
          </a:p>
          <a:p>
            <a:r>
              <a:rPr lang="sv-SE" sz="3800" dirty="0">
                <a:solidFill>
                  <a:srgbClr val="000000"/>
                </a:solidFill>
                <a:latin typeface="Calibri Light" panose="020F0302020204030204" pitchFamily="34" charset="0"/>
              </a:rPr>
              <a:t>Kartläggning av m</a:t>
            </a:r>
            <a:r>
              <a:rPr lang="sv-SE" sz="3800" b="0" i="0" u="none" strike="noStrike" baseline="0" dirty="0">
                <a:solidFill>
                  <a:srgbClr val="000000"/>
                </a:solidFill>
                <a:latin typeface="Calibri Light" panose="020F0302020204030204" pitchFamily="34" charset="0"/>
              </a:rPr>
              <a:t>ålkonflikter och synergier mellan olika intressen och behov.</a:t>
            </a:r>
          </a:p>
          <a:p>
            <a:r>
              <a:rPr lang="sv-SE" sz="3800" b="0" i="0" u="none" strike="noStrike" baseline="0" dirty="0">
                <a:solidFill>
                  <a:srgbClr val="000000"/>
                </a:solidFill>
                <a:latin typeface="Calibri Light" panose="020F0302020204030204" pitchFamily="34" charset="0"/>
              </a:rPr>
              <a:t> Att innehållet spänner över lång sikt från dåtid till framtid och från det globala till det lokala </a:t>
            </a:r>
          </a:p>
          <a:p>
            <a:r>
              <a:rPr lang="sv-SE" sz="3800" b="0" i="0" u="none" strike="noStrike" baseline="0" dirty="0">
                <a:solidFill>
                  <a:srgbClr val="000000"/>
                </a:solidFill>
                <a:latin typeface="Calibri Light" panose="020F0302020204030204" pitchFamily="34" charset="0"/>
              </a:rPr>
              <a:t>Användning av demokratiska arbetssätt som ger eleverna inflytande över utbildningens form och innehåll </a:t>
            </a:r>
          </a:p>
          <a:p>
            <a:r>
              <a:rPr lang="sv-SE" sz="3800" dirty="0">
                <a:solidFill>
                  <a:srgbClr val="000000"/>
                </a:solidFill>
                <a:latin typeface="Calibri Light" panose="020F0302020204030204" pitchFamily="34" charset="0"/>
              </a:rPr>
              <a:t>Att l</a:t>
            </a:r>
            <a:r>
              <a:rPr lang="sv-SE" sz="3800" b="0" i="0" u="none" strike="noStrike" baseline="0" dirty="0">
                <a:solidFill>
                  <a:srgbClr val="000000"/>
                </a:solidFill>
                <a:latin typeface="Calibri Light" panose="020F0302020204030204" pitchFamily="34" charset="0"/>
              </a:rPr>
              <a:t>ärandet är verklighetsbaserat och med nära och täta kontakter med natur och samhälle </a:t>
            </a:r>
          </a:p>
          <a:p>
            <a:r>
              <a:rPr lang="sv-SE" sz="3800" dirty="0">
                <a:solidFill>
                  <a:srgbClr val="000000"/>
                </a:solidFill>
                <a:latin typeface="Calibri Light" panose="020F0302020204030204" pitchFamily="34" charset="0"/>
              </a:rPr>
              <a:t>Att l</a:t>
            </a:r>
            <a:r>
              <a:rPr lang="sv-SE" sz="3800" b="0" i="0" u="none" strike="noStrike" baseline="0" dirty="0">
                <a:solidFill>
                  <a:srgbClr val="000000"/>
                </a:solidFill>
                <a:latin typeface="Calibri Light" panose="020F0302020204030204" pitchFamily="34" charset="0"/>
              </a:rPr>
              <a:t>ärandet inriktas mot problemlösning, stimulerar till kritiskt tänkande och handlingsberedskap </a:t>
            </a:r>
          </a:p>
          <a:p>
            <a:pPr marL="0" indent="0">
              <a:buNone/>
            </a:pPr>
            <a:endParaRPr lang="sv-SE" dirty="0"/>
          </a:p>
        </p:txBody>
      </p:sp>
    </p:spTree>
    <p:extLst>
      <p:ext uri="{BB962C8B-B14F-4D97-AF65-F5344CB8AC3E}">
        <p14:creationId xmlns:p14="http://schemas.microsoft.com/office/powerpoint/2010/main" val="1077183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9775623-0B77-4B68-C122-D1343D371BE6}"/>
              </a:ext>
            </a:extLst>
          </p:cNvPr>
          <p:cNvSpPr>
            <a:spLocks noGrp="1"/>
          </p:cNvSpPr>
          <p:nvPr>
            <p:ph idx="1"/>
          </p:nvPr>
        </p:nvSpPr>
        <p:spPr>
          <a:xfrm>
            <a:off x="447676" y="726539"/>
            <a:ext cx="6400800" cy="5404921"/>
          </a:xfrm>
          <a:solidFill>
            <a:schemeClr val="bg1"/>
          </a:solidFill>
        </p:spPr>
        <p:txBody>
          <a:bodyPr>
            <a:normAutofit lnSpcReduction="10000"/>
          </a:bodyPr>
          <a:lstStyle/>
          <a:p>
            <a:pPr marL="0" indent="0">
              <a:buNone/>
            </a:pPr>
            <a:r>
              <a:rPr lang="sv-SE" b="1" dirty="0">
                <a:latin typeface="Nunito" panose="00000500000000000000" pitchFamily="2" charset="0"/>
              </a:rPr>
              <a:t>Holistisk syn</a:t>
            </a:r>
          </a:p>
          <a:p>
            <a:pPr marL="0" indent="0">
              <a:buNone/>
            </a:pPr>
            <a:endParaRPr lang="sv-SE" sz="2400" b="1" dirty="0">
              <a:latin typeface="Nunito" panose="00000500000000000000" pitchFamily="2" charset="0"/>
            </a:endParaRPr>
          </a:p>
          <a:p>
            <a:r>
              <a:rPr lang="sv-SE" b="0" i="0" u="none" strike="noStrike" baseline="0" dirty="0">
                <a:solidFill>
                  <a:srgbClr val="000000"/>
                </a:solidFill>
                <a:latin typeface="Nunito" panose="00000500000000000000" pitchFamily="2" charset="0"/>
              </a:rPr>
              <a:t>Holism – allt hänger ihop </a:t>
            </a:r>
          </a:p>
          <a:p>
            <a:r>
              <a:rPr lang="sv-SE" dirty="0">
                <a:solidFill>
                  <a:srgbClr val="000000"/>
                </a:solidFill>
                <a:latin typeface="Nunito" panose="00000500000000000000" pitchFamily="2" charset="0"/>
              </a:rPr>
              <a:t>D</a:t>
            </a:r>
            <a:r>
              <a:rPr lang="sv-SE" b="0" i="0" u="none" strike="noStrike" baseline="0" dirty="0">
                <a:solidFill>
                  <a:srgbClr val="000000"/>
                </a:solidFill>
                <a:latin typeface="Nunito" panose="00000500000000000000" pitchFamily="2" charset="0"/>
              </a:rPr>
              <a:t>e ekologiska, sociala och ekonomiska dimensionerna </a:t>
            </a:r>
            <a:r>
              <a:rPr lang="sv-SE" dirty="0">
                <a:solidFill>
                  <a:srgbClr val="000000"/>
                </a:solidFill>
                <a:latin typeface="Nunito" panose="00000500000000000000" pitchFamily="2" charset="0"/>
              </a:rPr>
              <a:t>måste bli </a:t>
            </a:r>
            <a:r>
              <a:rPr lang="sv-SE" b="0" i="0" u="none" strike="noStrike" baseline="0" dirty="0">
                <a:solidFill>
                  <a:srgbClr val="000000"/>
                </a:solidFill>
                <a:latin typeface="Nunito" panose="00000500000000000000" pitchFamily="2" charset="0"/>
              </a:rPr>
              <a:t>synliga för eleverna så att de får en förståelse för hur de förhåller sig till varandra. </a:t>
            </a:r>
          </a:p>
          <a:p>
            <a:r>
              <a:rPr lang="sv-SE" b="0" i="0" u="none" strike="noStrike" baseline="0" dirty="0">
                <a:solidFill>
                  <a:srgbClr val="000000"/>
                </a:solidFill>
                <a:latin typeface="Nunito" panose="00000500000000000000" pitchFamily="2" charset="0"/>
              </a:rPr>
              <a:t>I forskning uttrycks detta som att lärarna behöver presentera en holistisk syn på hållbar utveckling för eleverna. För att göra detta blir det viktigt med ämnesövergripande samverkan</a:t>
            </a:r>
          </a:p>
          <a:p>
            <a:pPr marL="0" indent="0">
              <a:buNone/>
            </a:pPr>
            <a:endParaRPr lang="sv-SE" sz="1800" dirty="0">
              <a:solidFill>
                <a:srgbClr val="000000"/>
              </a:solidFill>
              <a:latin typeface="Nunito" panose="00000500000000000000" pitchFamily="2" charset="0"/>
            </a:endParaRPr>
          </a:p>
        </p:txBody>
      </p:sp>
      <p:pic>
        <p:nvPicPr>
          <p:cNvPr id="6" name="Picture 2" descr="Ett nytt sätt att se de Globala målen: En tårta - Globala målen">
            <a:extLst>
              <a:ext uri="{FF2B5EF4-FFF2-40B4-BE49-F238E27FC236}">
                <a16:creationId xmlns:a16="http://schemas.microsoft.com/office/drawing/2014/main" id="{2C858558-BB35-BDF8-34BA-0EA3EB7AA9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51" r="8641"/>
          <a:stretch/>
        </p:blipFill>
        <p:spPr bwMode="auto">
          <a:xfrm>
            <a:off x="6953019" y="1412598"/>
            <a:ext cx="5134437" cy="4032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240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bild som visar mönster, presentpapper&#10;&#10;Automatiskt genererad beskrivning">
            <a:extLst>
              <a:ext uri="{FF2B5EF4-FFF2-40B4-BE49-F238E27FC236}">
                <a16:creationId xmlns:a16="http://schemas.microsoft.com/office/drawing/2014/main" id="{E116D661-B6FC-B96D-70D2-5F8532119E35}"/>
              </a:ext>
            </a:extLst>
          </p:cNvPr>
          <p:cNvPicPr>
            <a:picLocks noChangeAspect="1"/>
          </p:cNvPicPr>
          <p:nvPr/>
        </p:nvPicPr>
        <p:blipFill rotWithShape="1">
          <a:blip r:embed="rId2">
            <a:extLst>
              <a:ext uri="{28A0092B-C50C-407E-A947-70E740481C1C}">
                <a14:useLocalDpi xmlns:a14="http://schemas.microsoft.com/office/drawing/2010/main" val="0"/>
              </a:ext>
            </a:extLst>
          </a:blip>
          <a:srcRect r="2712" b="1"/>
          <a:stretch/>
        </p:blipFill>
        <p:spPr>
          <a:xfrm>
            <a:off x="2522358" y="10"/>
            <a:ext cx="9669642" cy="6857990"/>
          </a:xfrm>
          <a:prstGeom prst="rect">
            <a:avLst/>
          </a:prstGeom>
        </p:spPr>
      </p:pic>
      <p:sp>
        <p:nvSpPr>
          <p:cNvPr id="3" name="textruta 2">
            <a:extLst>
              <a:ext uri="{FF2B5EF4-FFF2-40B4-BE49-F238E27FC236}">
                <a16:creationId xmlns:a16="http://schemas.microsoft.com/office/drawing/2014/main" id="{CFEE8944-03E3-3938-54AA-81E774B84F7B}"/>
              </a:ext>
            </a:extLst>
          </p:cNvPr>
          <p:cNvSpPr txBox="1"/>
          <p:nvPr/>
        </p:nvSpPr>
        <p:spPr>
          <a:xfrm>
            <a:off x="533400" y="937913"/>
            <a:ext cx="11125200" cy="5478423"/>
          </a:xfrm>
          <a:prstGeom prst="rect">
            <a:avLst/>
          </a:prstGeom>
          <a:solidFill>
            <a:schemeClr val="bg1"/>
          </a:solidFill>
        </p:spPr>
        <p:txBody>
          <a:bodyPr wrap="square">
            <a:spAutoFit/>
          </a:bodyPr>
          <a:lstStyle/>
          <a:p>
            <a:pPr marL="0" indent="0">
              <a:buNone/>
            </a:pPr>
            <a:endParaRPr lang="sv-SE" sz="2400" b="1" dirty="0">
              <a:solidFill>
                <a:srgbClr val="000000"/>
              </a:solidFill>
              <a:latin typeface="Nunito" panose="00000500000000000000" pitchFamily="2" charset="0"/>
            </a:endParaRPr>
          </a:p>
          <a:p>
            <a:pPr marL="0" indent="0">
              <a:buNone/>
            </a:pPr>
            <a:r>
              <a:rPr lang="sv-SE" sz="2400" b="1" dirty="0">
                <a:solidFill>
                  <a:srgbClr val="000000"/>
                </a:solidFill>
                <a:latin typeface="Nunito" panose="00000500000000000000" pitchFamily="2" charset="0"/>
              </a:rPr>
              <a:t>Pluralistisk syn</a:t>
            </a:r>
          </a:p>
          <a:p>
            <a:pPr marL="0" indent="0">
              <a:buNone/>
            </a:pPr>
            <a:endParaRPr lang="sv-SE" sz="3200" b="1" dirty="0">
              <a:solidFill>
                <a:srgbClr val="000000"/>
              </a:solidFill>
              <a:latin typeface="Nunito" panose="00000500000000000000" pitchFamily="2" charset="0"/>
            </a:endParaRPr>
          </a:p>
          <a:p>
            <a:r>
              <a:rPr lang="sv-SE" sz="2400" b="0" i="0" u="none" strike="noStrike" baseline="0" dirty="0">
                <a:solidFill>
                  <a:srgbClr val="000000"/>
                </a:solidFill>
                <a:latin typeface="Nunito" panose="00000500000000000000" pitchFamily="2" charset="0"/>
              </a:rPr>
              <a:t>Pluralistiskt förhållningssätt – en mångfald av åsikter och perspektiv </a:t>
            </a:r>
          </a:p>
          <a:p>
            <a:endParaRPr lang="sv-SE" sz="2400" b="1" dirty="0">
              <a:solidFill>
                <a:srgbClr val="000000"/>
              </a:solidFill>
              <a:latin typeface="Nunito" panose="00000500000000000000" pitchFamily="2" charset="0"/>
            </a:endParaRPr>
          </a:p>
          <a:p>
            <a:r>
              <a:rPr lang="sv-SE" sz="2400" dirty="0">
                <a:solidFill>
                  <a:srgbClr val="000000"/>
                </a:solidFill>
                <a:latin typeface="Nunito" panose="00000500000000000000" pitchFamily="2" charset="0"/>
              </a:rPr>
              <a:t>E</a:t>
            </a:r>
            <a:r>
              <a:rPr lang="sv-SE" sz="2400" b="0" i="0" u="none" strike="noStrike" baseline="0" dirty="0">
                <a:solidFill>
                  <a:srgbClr val="000000"/>
                </a:solidFill>
                <a:latin typeface="Nunito" panose="00000500000000000000" pitchFamily="2" charset="0"/>
              </a:rPr>
              <a:t>tt pluralistiskt förhållningssätt tränar elevernas kritiska tänkande och i</a:t>
            </a:r>
            <a:r>
              <a:rPr lang="sv-SE" sz="2400" dirty="0">
                <a:solidFill>
                  <a:srgbClr val="000000"/>
                </a:solidFill>
                <a:latin typeface="Nunito" panose="00000500000000000000" pitchFamily="2" charset="0"/>
              </a:rPr>
              <a:t>nkluderar </a:t>
            </a:r>
            <a:r>
              <a:rPr lang="sv-SE" sz="2400" b="0" i="0" u="none" strike="noStrike" baseline="0" dirty="0">
                <a:solidFill>
                  <a:srgbClr val="000000"/>
                </a:solidFill>
                <a:latin typeface="Nunito" panose="00000500000000000000" pitchFamily="2" charset="0"/>
              </a:rPr>
              <a:t>hållbarhetsfrågor utifrån olika perspektiv och intressen. </a:t>
            </a:r>
            <a:r>
              <a:rPr lang="sv-SE" sz="2400" dirty="0">
                <a:solidFill>
                  <a:srgbClr val="000000"/>
                </a:solidFill>
                <a:latin typeface="Nunito" panose="00000500000000000000" pitchFamily="2" charset="0"/>
              </a:rPr>
              <a:t>D</a:t>
            </a:r>
            <a:r>
              <a:rPr lang="sv-SE" sz="2400" b="0" i="0" u="none" strike="noStrike" baseline="0" dirty="0">
                <a:solidFill>
                  <a:srgbClr val="000000"/>
                </a:solidFill>
                <a:latin typeface="Nunito" panose="00000500000000000000" pitchFamily="2" charset="0"/>
              </a:rPr>
              <a:t>et finns sällan ETT rätt svar eller EN enkel lösning. </a:t>
            </a:r>
          </a:p>
          <a:p>
            <a:endParaRPr lang="sv-SE" sz="2400" b="0" i="0" u="none" strike="noStrike" baseline="0" dirty="0">
              <a:solidFill>
                <a:srgbClr val="000000"/>
              </a:solidFill>
              <a:latin typeface="Nunito" panose="00000500000000000000" pitchFamily="2" charset="0"/>
            </a:endParaRPr>
          </a:p>
          <a:p>
            <a:r>
              <a:rPr lang="sv-SE" sz="2400" b="0" i="0" u="none" strike="noStrike" baseline="0" dirty="0">
                <a:solidFill>
                  <a:srgbClr val="000000"/>
                </a:solidFill>
                <a:latin typeface="Nunito" panose="00000500000000000000" pitchFamily="2" charset="0"/>
              </a:rPr>
              <a:t>När läraren i undervisningen har ett pluralistiskt förhållningssätt används en mångfald av åsikter, värden och perspektiv för att belysa hållbarhetsfrågor och de intressekonflikter som ryms inom dem. Det finns inte bara ett rätt svar. </a:t>
            </a:r>
          </a:p>
          <a:p>
            <a:endParaRPr lang="sv-SE" dirty="0">
              <a:solidFill>
                <a:srgbClr val="000000"/>
              </a:solidFill>
              <a:latin typeface="Nunito" panose="00000500000000000000" pitchFamily="2" charset="0"/>
            </a:endParaRPr>
          </a:p>
          <a:p>
            <a:endParaRPr lang="sv-SE" dirty="0">
              <a:solidFill>
                <a:srgbClr val="000000"/>
              </a:solidFill>
              <a:latin typeface="Nunito" panose="00000500000000000000" pitchFamily="2" charset="0"/>
            </a:endParaRPr>
          </a:p>
          <a:p>
            <a:endParaRPr lang="sv-SE" dirty="0">
              <a:latin typeface="Nunito" panose="00000500000000000000" pitchFamily="2" charset="0"/>
            </a:endParaRPr>
          </a:p>
        </p:txBody>
      </p:sp>
    </p:spTree>
    <p:extLst>
      <p:ext uri="{BB962C8B-B14F-4D97-AF65-F5344CB8AC3E}">
        <p14:creationId xmlns:p14="http://schemas.microsoft.com/office/powerpoint/2010/main" val="57537184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0D90471BC05A4479E694D08BBE0BB2D" ma:contentTypeVersion="11" ma:contentTypeDescription="Skapa ett nytt dokument." ma:contentTypeScope="" ma:versionID="7cc210f340557955b14fcb9d431e469b">
  <xsd:schema xmlns:xsd="http://www.w3.org/2001/XMLSchema" xmlns:xs="http://www.w3.org/2001/XMLSchema" xmlns:p="http://schemas.microsoft.com/office/2006/metadata/properties" xmlns:ns2="d8910e74-5f6e-42bc-b0f4-b58c1f10460c" xmlns:ns3="0a231f58-47f5-4fa2-840e-3dad582fb41e" targetNamespace="http://schemas.microsoft.com/office/2006/metadata/properties" ma:root="true" ma:fieldsID="f9986541ea019b745ef08c0b28a9b317" ns2:_="" ns3:_="">
    <xsd:import namespace="d8910e74-5f6e-42bc-b0f4-b58c1f10460c"/>
    <xsd:import namespace="0a231f58-47f5-4fa2-840e-3dad582fb41e"/>
    <xsd:element name="properties">
      <xsd:complexType>
        <xsd:sequence>
          <xsd:element name="documentManagement">
            <xsd:complexType>
              <xsd:all>
                <xsd:element ref="ns2:_x00c5_r"/>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910e74-5f6e-42bc-b0f4-b58c1f10460c" elementFormDefault="qualified">
    <xsd:import namespace="http://schemas.microsoft.com/office/2006/documentManagement/types"/>
    <xsd:import namespace="http://schemas.microsoft.com/office/infopath/2007/PartnerControls"/>
    <xsd:element name="_x00c5_r" ma:index="8" ma:displayName="År" ma:format="Dropdown" ma:internalName="_x00c5_r">
      <xsd:simpleType>
        <xsd:restriction base="dms:Choice">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Alla år"/>
          <xsd:enumeration value="2021"/>
          <xsd:enumeration value="2022"/>
          <xsd:enumeration value="2023"/>
          <xsd:enumeration value="2024"/>
          <xsd:enumeration value="202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231f58-47f5-4fa2-840e-3dad582fb41e"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0c5_r xmlns="d8910e74-5f6e-42bc-b0f4-b58c1f10460c">2023</_x00c5_r>
  </documentManagement>
</p:properties>
</file>

<file path=customXml/itemProps1.xml><?xml version="1.0" encoding="utf-8"?>
<ds:datastoreItem xmlns:ds="http://schemas.openxmlformats.org/officeDocument/2006/customXml" ds:itemID="{34BECB1B-2F6D-4362-815C-044AB35B8108}">
  <ds:schemaRefs>
    <ds:schemaRef ds:uri="http://schemas.microsoft.com/sharepoint/v3/contenttype/forms"/>
  </ds:schemaRefs>
</ds:datastoreItem>
</file>

<file path=customXml/itemProps2.xml><?xml version="1.0" encoding="utf-8"?>
<ds:datastoreItem xmlns:ds="http://schemas.openxmlformats.org/officeDocument/2006/customXml" ds:itemID="{F00A02CB-A9AA-44E4-B089-992E416B6665}">
  <ds:schemaRefs>
    <ds:schemaRef ds:uri="0a231f58-47f5-4fa2-840e-3dad582fb41e"/>
    <ds:schemaRef ds:uri="d8910e74-5f6e-42bc-b0f4-b58c1f1046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5EB5450-64C9-4315-AB63-D6D5BE938D5B}">
  <ds:schemaRefs>
    <ds:schemaRef ds:uri="0a231f58-47f5-4fa2-840e-3dad582fb41e"/>
    <ds:schemaRef ds:uri="http://www.w3.org/XML/1998/namespace"/>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d8910e74-5f6e-42bc-b0f4-b58c1f10460c"/>
  </ds:schemaRefs>
</ds:datastoreItem>
</file>

<file path=docProps/app.xml><?xml version="1.0" encoding="utf-8"?>
<Properties xmlns="http://schemas.openxmlformats.org/officeDocument/2006/extended-properties" xmlns:vt="http://schemas.openxmlformats.org/officeDocument/2006/docPropsVTypes">
  <TotalTime>12737</TotalTime>
  <Words>1109</Words>
  <Application>Microsoft Office PowerPoint</Application>
  <PresentationFormat>Bredbild</PresentationFormat>
  <Paragraphs>100</Paragraphs>
  <Slides>16</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16</vt:i4>
      </vt:variant>
    </vt:vector>
  </HeadingPairs>
  <TitlesOfParts>
    <vt:vector size="22" baseType="lpstr">
      <vt:lpstr>Arial</vt:lpstr>
      <vt:lpstr>Calibri</vt:lpstr>
      <vt:lpstr>Calibri Light</vt:lpstr>
      <vt:lpstr>Nunito</vt:lpstr>
      <vt:lpstr>Roboto Slab</vt:lpstr>
      <vt:lpstr>Office-tema</vt:lpstr>
      <vt:lpstr>Lärande för hållbar utveckling  - Utbildning har av FN pekats ut som ett av de viktigaste medlen för att nå en hållbar utveckling och har en central roll i Agenda 2030.  - Utbildning gör det möjligt att förstå de globala utmaningarna, agendans innehåll och syfte och hur olika aktörer kan påverka utvecklingen.  - För genomförandet av delmål 4.7 och agenda 2030 som helhet ses elever och lärare som viktiga aktörer för genomförandet. </vt:lpstr>
      <vt:lpstr>PowerPoint-presentation</vt:lpstr>
      <vt:lpstr>PowerPoint-presentation</vt:lpstr>
      <vt:lpstr>Genomförande</vt:lpstr>
      <vt:lpstr>Granskningens iakttagelser är uppdelade i tre områden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Reflektion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Skolinspektionens kvalitetsgranskning med inrikt-ning på skolors arbete med lärande för hållbar utveckling. Iakttagelserna och slut-satserna gäller de skolor som har granskats och avser därmed inte att ge en nation-ell bild av förhållandena</dc:title>
  <dc:creator>Anna Gunnarsson</dc:creator>
  <cp:lastModifiedBy>Lotta Heimdahl</cp:lastModifiedBy>
  <cp:revision>2</cp:revision>
  <dcterms:created xsi:type="dcterms:W3CDTF">2023-08-08T08:59:23Z</dcterms:created>
  <dcterms:modified xsi:type="dcterms:W3CDTF">2023-09-04T07:46:42Z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0x010100A0D90471BC05A4479E694D08BBE0BB2D</vt:lpwstr>
  </property>
</Properties>
</file>